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861" r:id="rId1"/>
  </p:sldMasterIdLst>
  <p:notesMasterIdLst>
    <p:notesMasterId r:id="rId26"/>
  </p:notesMasterIdLst>
  <p:sldIdLst>
    <p:sldId id="256" r:id="rId2"/>
    <p:sldId id="273" r:id="rId3"/>
    <p:sldId id="279" r:id="rId4"/>
    <p:sldId id="276" r:id="rId5"/>
    <p:sldId id="277" r:id="rId6"/>
    <p:sldId id="258" r:id="rId7"/>
    <p:sldId id="259" r:id="rId8"/>
    <p:sldId id="280" r:id="rId9"/>
    <p:sldId id="260" r:id="rId10"/>
    <p:sldId id="261" r:id="rId11"/>
    <p:sldId id="262" r:id="rId12"/>
    <p:sldId id="281" r:id="rId13"/>
    <p:sldId id="285" r:id="rId14"/>
    <p:sldId id="269" r:id="rId15"/>
    <p:sldId id="264" r:id="rId16"/>
    <p:sldId id="268" r:id="rId17"/>
    <p:sldId id="270" r:id="rId18"/>
    <p:sldId id="282" r:id="rId19"/>
    <p:sldId id="265" r:id="rId20"/>
    <p:sldId id="286" r:id="rId21"/>
    <p:sldId id="266" r:id="rId22"/>
    <p:sldId id="283" r:id="rId23"/>
    <p:sldId id="287"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23B608-6486-1C4E-AB3C-C7EC367D5F42}">
          <p14:sldIdLst>
            <p14:sldId id="256"/>
            <p14:sldId id="273"/>
            <p14:sldId id="279"/>
            <p14:sldId id="276"/>
            <p14:sldId id="277"/>
            <p14:sldId id="258"/>
            <p14:sldId id="259"/>
            <p14:sldId id="280"/>
            <p14:sldId id="260"/>
            <p14:sldId id="261"/>
            <p14:sldId id="262"/>
            <p14:sldId id="281"/>
            <p14:sldId id="285"/>
            <p14:sldId id="269"/>
            <p14:sldId id="264"/>
            <p14:sldId id="268"/>
            <p14:sldId id="270"/>
            <p14:sldId id="282"/>
            <p14:sldId id="265"/>
            <p14:sldId id="286"/>
            <p14:sldId id="266"/>
            <p14:sldId id="283"/>
            <p14:sldId id="287"/>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lace, Melissa J" initials="WMJ" lastIdx="1" clrIdx="0">
    <p:extLst/>
  </p:cmAuthor>
  <p:cmAuthor id="2" name="Wallace, Melissa J" initials="WMJ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73"/>
    <p:restoredTop sz="82679"/>
  </p:normalViewPr>
  <p:slideViewPr>
    <p:cSldViewPr snapToGrid="0" snapToObjects="1">
      <p:cViewPr varScale="1">
        <p:scale>
          <a:sx n="74" d="100"/>
          <a:sy n="74"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06-04T14:09:34.867" idx="1">
    <p:pos x="10" y="10"/>
    <p:text>I can p</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50410-33D8-B54A-8C3A-B3A8B6700328}" type="datetimeFigureOut">
              <a:rPr lang="en-US" smtClean="0"/>
              <a:t>6/13/2016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C6B83-F3E6-1646-81B8-9B613EBCEC3F}" type="slidenum">
              <a:rPr lang="en-US" smtClean="0"/>
              <a:t>‹#›</a:t>
            </a:fld>
            <a:endParaRPr lang="en-US"/>
          </a:p>
        </p:txBody>
      </p:sp>
    </p:spTree>
    <p:extLst>
      <p:ext uri="{BB962C8B-B14F-4D97-AF65-F5344CB8AC3E}">
        <p14:creationId xmlns:p14="http://schemas.microsoft.com/office/powerpoint/2010/main" val="826140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knowing that psychotherapy is effective, it would</a:t>
            </a:r>
            <a:r>
              <a:rPr lang="en-US" baseline="0" dirty="0" smtClean="0"/>
              <a:t> logically follow to ask, what kinds are more effective? What makes it effective?</a:t>
            </a:r>
            <a:endParaRPr lang="en-US" dirty="0"/>
          </a:p>
        </p:txBody>
      </p:sp>
      <p:sp>
        <p:nvSpPr>
          <p:cNvPr id="4" name="Slide Number Placeholder 3"/>
          <p:cNvSpPr>
            <a:spLocks noGrp="1"/>
          </p:cNvSpPr>
          <p:nvPr>
            <p:ph type="sldNum" sz="quarter" idx="10"/>
          </p:nvPr>
        </p:nvSpPr>
        <p:spPr/>
        <p:txBody>
          <a:bodyPr/>
          <a:lstStyle/>
          <a:p>
            <a:fld id="{428C6B83-F3E6-1646-81B8-9B613EBCEC3F}" type="slidenum">
              <a:rPr lang="en-US" smtClean="0"/>
              <a:t>6</a:t>
            </a:fld>
            <a:endParaRPr lang="en-US"/>
          </a:p>
        </p:txBody>
      </p:sp>
    </p:spTree>
    <p:extLst>
      <p:ext uri="{BB962C8B-B14F-4D97-AF65-F5344CB8AC3E}">
        <p14:creationId xmlns:p14="http://schemas.microsoft.com/office/powerpoint/2010/main" val="146426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other common factors,</a:t>
            </a:r>
            <a:r>
              <a:rPr lang="en-US" baseline="0" dirty="0" smtClean="0"/>
              <a:t> mechanisms of change have been proposed: For example, models and techniques work because of hope and placebo effects. The “explainers” of change in the therapeutic relationship, such as alliance, don’t specify what process is being acted upon in the same way. We want to understand what it is within the client, or between the client and therapist, that the therapeutic alliance is changing which acts as a catalyst for symptom improvement</a:t>
            </a:r>
            <a:endParaRPr lang="en-US" dirty="0"/>
          </a:p>
        </p:txBody>
      </p:sp>
      <p:sp>
        <p:nvSpPr>
          <p:cNvPr id="4" name="Slide Number Placeholder 3"/>
          <p:cNvSpPr>
            <a:spLocks noGrp="1"/>
          </p:cNvSpPr>
          <p:nvPr>
            <p:ph type="sldNum" sz="quarter" idx="10"/>
          </p:nvPr>
        </p:nvSpPr>
        <p:spPr/>
        <p:txBody>
          <a:bodyPr/>
          <a:lstStyle/>
          <a:p>
            <a:fld id="{428C6B83-F3E6-1646-81B8-9B613EBCEC3F}" type="slidenum">
              <a:rPr lang="en-US" smtClean="0"/>
              <a:t>7</a:t>
            </a:fld>
            <a:endParaRPr lang="en-US"/>
          </a:p>
        </p:txBody>
      </p:sp>
    </p:spTree>
    <p:extLst>
      <p:ext uri="{BB962C8B-B14F-4D97-AF65-F5344CB8AC3E}">
        <p14:creationId xmlns:p14="http://schemas.microsoft.com/office/powerpoint/2010/main" val="340584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8C6B83-F3E6-1646-81B8-9B613EBCEC3F}" type="slidenum">
              <a:rPr lang="en-US" smtClean="0"/>
              <a:t>23</a:t>
            </a:fld>
            <a:endParaRPr lang="en-US"/>
          </a:p>
        </p:txBody>
      </p:sp>
    </p:spTree>
    <p:extLst>
      <p:ext uri="{BB962C8B-B14F-4D97-AF65-F5344CB8AC3E}">
        <p14:creationId xmlns:p14="http://schemas.microsoft.com/office/powerpoint/2010/main" val="1574091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50497753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75689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26774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209511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5931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652947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240494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21546341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09498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65B70-F56D-974F-96CF-A16C9D3C2B3A}" type="datetimeFigureOut">
              <a:rPr lang="en-US" smtClean="0"/>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64162496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C65B70-F56D-974F-96CF-A16C9D3C2B3A}"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206834013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C65B70-F56D-974F-96CF-A16C9D3C2B3A}" type="datetimeFigureOut">
              <a:rPr lang="en-US" smtClean="0"/>
              <a:t>6/13/2016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2748045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C65B70-F56D-974F-96CF-A16C9D3C2B3A}" type="datetimeFigureOut">
              <a:rPr lang="en-US" smtClean="0"/>
              <a:t>6/13/2016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9547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65B70-F56D-974F-96CF-A16C9D3C2B3A}" type="datetimeFigureOut">
              <a:rPr lang="en-US" smtClean="0"/>
              <a:t>6/13/2016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182273591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65B70-F56D-974F-96CF-A16C9D3C2B3A}"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8683661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65B70-F56D-974F-96CF-A16C9D3C2B3A}" type="datetimeFigureOut">
              <a:rPr lang="en-US" smtClean="0"/>
              <a:t>6/13/2016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DF3656-E5C8-2D4A-A6E0-FE1A7B4730EF}" type="slidenum">
              <a:rPr lang="en-US" smtClean="0"/>
              <a:t>‹#›</a:t>
            </a:fld>
            <a:endParaRPr lang="en-US"/>
          </a:p>
        </p:txBody>
      </p:sp>
    </p:spTree>
    <p:extLst>
      <p:ext uri="{BB962C8B-B14F-4D97-AF65-F5344CB8AC3E}">
        <p14:creationId xmlns:p14="http://schemas.microsoft.com/office/powerpoint/2010/main" val="33148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C65B70-F56D-974F-96CF-A16C9D3C2B3A}" type="datetimeFigureOut">
              <a:rPr lang="en-US" smtClean="0"/>
              <a:t>6/13/2016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DF3656-E5C8-2D4A-A6E0-FE1A7B4730EF}" type="slidenum">
              <a:rPr lang="en-US" smtClean="0"/>
              <a:t>‹#›</a:t>
            </a:fld>
            <a:endParaRPr lang="en-US"/>
          </a:p>
        </p:txBody>
      </p:sp>
    </p:spTree>
    <p:extLst>
      <p:ext uri="{BB962C8B-B14F-4D97-AF65-F5344CB8AC3E}">
        <p14:creationId xmlns:p14="http://schemas.microsoft.com/office/powerpoint/2010/main" val="2125851753"/>
      </p:ext>
    </p:extLst>
  </p:cSld>
  <p:clrMap bg1="lt1" tx1="dk1" bg2="lt2" tx2="dk2" accent1="accent1" accent2="accent2" accent3="accent3" accent4="accent4" accent5="accent5" accent6="accent6" hlink="hlink" folHlink="folHlink"/>
  <p:sldLayoutIdLst>
    <p:sldLayoutId id="2147484862" r:id="rId1"/>
    <p:sldLayoutId id="2147484863" r:id="rId2"/>
    <p:sldLayoutId id="2147484864" r:id="rId3"/>
    <p:sldLayoutId id="2147484865" r:id="rId4"/>
    <p:sldLayoutId id="2147484866" r:id="rId5"/>
    <p:sldLayoutId id="2147484867" r:id="rId6"/>
    <p:sldLayoutId id="2147484868" r:id="rId7"/>
    <p:sldLayoutId id="2147484869" r:id="rId8"/>
    <p:sldLayoutId id="2147484870" r:id="rId9"/>
    <p:sldLayoutId id="2147484871" r:id="rId10"/>
    <p:sldLayoutId id="2147484872" r:id="rId11"/>
    <p:sldLayoutId id="2147484873" r:id="rId12"/>
    <p:sldLayoutId id="2147484874" r:id="rId13"/>
    <p:sldLayoutId id="2147484875" r:id="rId14"/>
    <p:sldLayoutId id="2147484876" r:id="rId15"/>
    <p:sldLayoutId id="21474848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richmont.edu/research"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ichmont.edu/research"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daniel@mail.Richmont.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tsisemore@Richmont.edu"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Relationship between Psychological Flexibility and Therapy Outcomes</a:t>
            </a:r>
            <a:endParaRPr lang="en-US" dirty="0"/>
          </a:p>
        </p:txBody>
      </p:sp>
      <p:sp>
        <p:nvSpPr>
          <p:cNvPr id="3" name="Subtitle 2"/>
          <p:cNvSpPr>
            <a:spLocks noGrp="1"/>
          </p:cNvSpPr>
          <p:nvPr>
            <p:ph type="subTitle" idx="1"/>
          </p:nvPr>
        </p:nvSpPr>
        <p:spPr/>
        <p:txBody>
          <a:bodyPr>
            <a:noAutofit/>
          </a:bodyPr>
          <a:lstStyle/>
          <a:p>
            <a:r>
              <a:rPr lang="en-US" sz="1600" dirty="0" smtClean="0"/>
              <a:t>Melissa </a:t>
            </a:r>
            <a:r>
              <a:rPr lang="en-US" sz="1600" dirty="0" err="1" smtClean="0"/>
              <a:t>Daniel</a:t>
            </a:r>
            <a:r>
              <a:rPr lang="en-US" sz="1600" baseline="30000" dirty="0" err="1" smtClean="0"/>
              <a:t>A</a:t>
            </a:r>
            <a:r>
              <a:rPr lang="en-US" sz="1600" dirty="0" smtClean="0"/>
              <a:t>, Tim </a:t>
            </a:r>
            <a:r>
              <a:rPr lang="en-US" sz="1600" dirty="0" err="1" smtClean="0"/>
              <a:t>Sisemore</a:t>
            </a:r>
            <a:r>
              <a:rPr lang="en-US" sz="1600" baseline="30000" dirty="0" err="1" smtClean="0"/>
              <a:t>A</a:t>
            </a:r>
            <a:r>
              <a:rPr lang="en-US" sz="1600" dirty="0" smtClean="0"/>
              <a:t>,  and Jeb </a:t>
            </a:r>
            <a:r>
              <a:rPr lang="en-US" sz="1600" dirty="0" err="1" smtClean="0"/>
              <a:t>Brown</a:t>
            </a:r>
            <a:r>
              <a:rPr lang="en-US" sz="1600" baseline="30000" dirty="0" err="1" smtClean="0"/>
              <a:t>B</a:t>
            </a:r>
            <a:endParaRPr lang="en-US" sz="1600" baseline="30000" dirty="0" smtClean="0"/>
          </a:p>
          <a:p>
            <a:endParaRPr lang="en-US" sz="1600" dirty="0"/>
          </a:p>
          <a:p>
            <a:pPr algn="l"/>
            <a:r>
              <a:rPr lang="en-US" sz="1600" baseline="30000" dirty="0" smtClean="0"/>
              <a:t>A</a:t>
            </a:r>
            <a:r>
              <a:rPr lang="en-US" sz="1600" dirty="0" smtClean="0"/>
              <a:t> Richmont Graduate University</a:t>
            </a:r>
          </a:p>
          <a:p>
            <a:pPr algn="l"/>
            <a:r>
              <a:rPr lang="en-US" sz="1600" baseline="30000" dirty="0" smtClean="0"/>
              <a:t>B</a:t>
            </a:r>
            <a:r>
              <a:rPr lang="en-US" sz="1600" dirty="0" smtClean="0"/>
              <a:t> ACORN</a:t>
            </a:r>
            <a:endParaRPr lang="en-US" sz="1600" dirty="0"/>
          </a:p>
        </p:txBody>
      </p:sp>
    </p:spTree>
    <p:extLst>
      <p:ext uri="{BB962C8B-B14F-4D97-AF65-F5344CB8AC3E}">
        <p14:creationId xmlns:p14="http://schemas.microsoft.com/office/powerpoint/2010/main" val="644434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noAutofit/>
          </a:bodyPr>
          <a:lstStyle/>
          <a:p>
            <a:r>
              <a:rPr lang="en-US" sz="2000" dirty="0" smtClean="0"/>
              <a:t>We were interested in understanding the significance and effect size of change in psychological flexibility over the course of treatment compared to changes in other factors.</a:t>
            </a:r>
          </a:p>
          <a:p>
            <a:r>
              <a:rPr lang="en-US" sz="2000" dirty="0"/>
              <a:t>It </a:t>
            </a:r>
            <a:r>
              <a:rPr lang="en-US" sz="2000" dirty="0" smtClean="0"/>
              <a:t>was </a:t>
            </a:r>
            <a:r>
              <a:rPr lang="en-US" sz="2000" dirty="0"/>
              <a:t>predicted that increases in psychological flexibility </a:t>
            </a:r>
            <a:r>
              <a:rPr lang="en-US" sz="2000" dirty="0" smtClean="0"/>
              <a:t>would </a:t>
            </a:r>
            <a:r>
              <a:rPr lang="en-US" sz="2000" dirty="0"/>
              <a:t>be positively correlated with positive client outcomes as defined by self-report of improved functioning across several domains (global distress, substance abuse, alliance, spirituality) and the effect size of that change </a:t>
            </a:r>
            <a:endParaRPr lang="en-US" sz="2000" dirty="0" smtClean="0"/>
          </a:p>
          <a:p>
            <a:r>
              <a:rPr lang="en-US" sz="2000" dirty="0"/>
              <a:t>it </a:t>
            </a:r>
            <a:r>
              <a:rPr lang="en-US" sz="2000" dirty="0" smtClean="0"/>
              <a:t>was </a:t>
            </a:r>
            <a:r>
              <a:rPr lang="en-US" sz="2000" dirty="0"/>
              <a:t>hypothesized that positive client outcomes </a:t>
            </a:r>
            <a:r>
              <a:rPr lang="en-US" sz="2000" dirty="0" smtClean="0"/>
              <a:t>would </a:t>
            </a:r>
            <a:r>
              <a:rPr lang="en-US" sz="2000" dirty="0"/>
              <a:t>be more strongly correlated with changes in psychological flexibility than other factors </a:t>
            </a:r>
            <a:endParaRPr lang="en-US" sz="2000" dirty="0" smtClean="0"/>
          </a:p>
        </p:txBody>
      </p:sp>
    </p:spTree>
    <p:extLst>
      <p:ext uri="{BB962C8B-B14F-4D97-AF65-F5344CB8AC3E}">
        <p14:creationId xmlns:p14="http://schemas.microsoft.com/office/powerpoint/2010/main" val="1556724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Subjects</a:t>
            </a:r>
            <a:endParaRPr lang="en-US" dirty="0"/>
          </a:p>
        </p:txBody>
      </p:sp>
      <p:sp>
        <p:nvSpPr>
          <p:cNvPr id="3" name="Content Placeholder 2"/>
          <p:cNvSpPr>
            <a:spLocks noGrp="1"/>
          </p:cNvSpPr>
          <p:nvPr>
            <p:ph idx="1"/>
          </p:nvPr>
        </p:nvSpPr>
        <p:spPr/>
        <p:txBody>
          <a:bodyPr>
            <a:normAutofit/>
          </a:bodyPr>
          <a:lstStyle/>
          <a:p>
            <a:r>
              <a:rPr lang="en-US" sz="2400" dirty="0"/>
              <a:t>Population came </a:t>
            </a:r>
            <a:r>
              <a:rPr lang="en-US" sz="2400" dirty="0" smtClean="0"/>
              <a:t>a group of counseling centers in the Southeast United </a:t>
            </a:r>
            <a:r>
              <a:rPr lang="en-US" sz="2400" dirty="0"/>
              <a:t>States.</a:t>
            </a:r>
          </a:p>
          <a:p>
            <a:r>
              <a:rPr lang="en-US" sz="2400" dirty="0"/>
              <a:t>Each participant, after completing an informed consent, filled out a questionnaire tailored by A Collaborative Outcome Resource Network (ACORN).</a:t>
            </a:r>
          </a:p>
          <a:p>
            <a:r>
              <a:rPr lang="en-US" sz="2400" dirty="0"/>
              <a:t>Data collated and analyzed by </a:t>
            </a:r>
            <a:r>
              <a:rPr lang="en-US" sz="2400" dirty="0" smtClean="0"/>
              <a:t>ACORN</a:t>
            </a:r>
          </a:p>
          <a:p>
            <a:r>
              <a:rPr lang="en-US" sz="2400" dirty="0" smtClean="0"/>
              <a:t>Total N=1664</a:t>
            </a:r>
            <a:endParaRPr lang="en-US" sz="2400" dirty="0"/>
          </a:p>
        </p:txBody>
      </p:sp>
    </p:spTree>
    <p:extLst>
      <p:ext uri="{BB962C8B-B14F-4D97-AF65-F5344CB8AC3E}">
        <p14:creationId xmlns:p14="http://schemas.microsoft.com/office/powerpoint/2010/main" val="1068638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a:t>
            </a:r>
            <a:endParaRPr lang="en-US" dirty="0"/>
          </a:p>
        </p:txBody>
      </p:sp>
      <p:sp>
        <p:nvSpPr>
          <p:cNvPr id="3" name="Content Placeholder 2"/>
          <p:cNvSpPr>
            <a:spLocks noGrp="1"/>
          </p:cNvSpPr>
          <p:nvPr>
            <p:ph idx="1"/>
          </p:nvPr>
        </p:nvSpPr>
        <p:spPr/>
        <p:txBody>
          <a:bodyPr>
            <a:normAutofit/>
          </a:bodyPr>
          <a:lstStyle/>
          <a:p>
            <a:r>
              <a:rPr lang="en-US" sz="2000" dirty="0" smtClean="0"/>
              <a:t>Items from ACORN inventory measure global distress and several subcategories</a:t>
            </a:r>
          </a:p>
          <a:p>
            <a:pPr lvl="1"/>
            <a:r>
              <a:rPr lang="en-US" sz="1800" dirty="0" smtClean="0"/>
              <a:t>Substance abuse</a:t>
            </a:r>
          </a:p>
          <a:p>
            <a:pPr lvl="1"/>
            <a:r>
              <a:rPr lang="en-US" sz="1800" dirty="0" smtClean="0"/>
              <a:t>Social functioning</a:t>
            </a:r>
          </a:p>
          <a:p>
            <a:pPr lvl="1"/>
            <a:r>
              <a:rPr lang="en-US" sz="1800" dirty="0" smtClean="0"/>
              <a:t>Symptoms</a:t>
            </a:r>
          </a:p>
          <a:p>
            <a:pPr lvl="1"/>
            <a:r>
              <a:rPr lang="en-US" sz="1800" dirty="0" smtClean="0"/>
              <a:t>Suicidal/Homicidal risk</a:t>
            </a:r>
          </a:p>
          <a:p>
            <a:pPr lvl="1"/>
            <a:r>
              <a:rPr lang="en-US" sz="1800" dirty="0" smtClean="0"/>
              <a:t>General functioning</a:t>
            </a:r>
          </a:p>
          <a:p>
            <a:pPr lvl="1"/>
            <a:r>
              <a:rPr lang="en-US" sz="1800" dirty="0" smtClean="0"/>
              <a:t>Religious coping</a:t>
            </a:r>
          </a:p>
          <a:p>
            <a:pPr lvl="1"/>
            <a:r>
              <a:rPr lang="en-US" sz="1800" dirty="0" smtClean="0"/>
              <a:t>Alliance</a:t>
            </a:r>
          </a:p>
          <a:p>
            <a:pPr marL="457200" lvl="1" indent="0">
              <a:buNone/>
            </a:pPr>
            <a:endParaRPr lang="en-US" sz="1800" dirty="0"/>
          </a:p>
        </p:txBody>
      </p:sp>
    </p:spTree>
    <p:extLst>
      <p:ext uri="{BB962C8B-B14F-4D97-AF65-F5344CB8AC3E}">
        <p14:creationId xmlns:p14="http://schemas.microsoft.com/office/powerpoint/2010/main" val="49425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a:t>
            </a:r>
            <a:endParaRPr lang="en-US" dirty="0"/>
          </a:p>
        </p:txBody>
      </p:sp>
      <p:sp>
        <p:nvSpPr>
          <p:cNvPr id="3" name="Content Placeholder 2"/>
          <p:cNvSpPr>
            <a:spLocks noGrp="1"/>
          </p:cNvSpPr>
          <p:nvPr>
            <p:ph idx="1"/>
          </p:nvPr>
        </p:nvSpPr>
        <p:spPr/>
        <p:txBody>
          <a:bodyPr>
            <a:normAutofit/>
          </a:bodyPr>
          <a:lstStyle/>
          <a:p>
            <a:r>
              <a:rPr lang="en-US" sz="2400" dirty="0"/>
              <a:t>Addition of the Acceptance and Action Questionnaire II (Bond et al., 2011 )</a:t>
            </a:r>
          </a:p>
          <a:p>
            <a:pPr lvl="1"/>
            <a:r>
              <a:rPr lang="en-US" sz="2000" dirty="0"/>
              <a:t>AAQ-II measures experiential avoidance, or the conceptual opposite of psychological flexibility</a:t>
            </a:r>
          </a:p>
          <a:p>
            <a:r>
              <a:rPr lang="en-US" sz="2400" dirty="0"/>
              <a:t>Three items that loaded most heavily onto flexibility factor were included:</a:t>
            </a:r>
          </a:p>
          <a:p>
            <a:pPr lvl="1"/>
            <a:r>
              <a:rPr lang="en-US" sz="2000" dirty="0" smtClean="0"/>
              <a:t>“</a:t>
            </a:r>
            <a:r>
              <a:rPr lang="en-US" sz="2000" dirty="0"/>
              <a:t>worry about not being able to control your worries and </a:t>
            </a:r>
            <a:r>
              <a:rPr lang="en-US" sz="2000" dirty="0" smtClean="0"/>
              <a:t>feelings”</a:t>
            </a:r>
          </a:p>
          <a:p>
            <a:pPr lvl="1"/>
            <a:r>
              <a:rPr lang="en-US" sz="2000" dirty="0" smtClean="0"/>
              <a:t>“</a:t>
            </a:r>
            <a:r>
              <a:rPr lang="en-US" sz="2000" dirty="0"/>
              <a:t>feel your painful memories prevented you from having a fulfilling </a:t>
            </a:r>
            <a:r>
              <a:rPr lang="en-US" sz="2000" dirty="0" smtClean="0"/>
              <a:t>life”</a:t>
            </a:r>
          </a:p>
          <a:p>
            <a:pPr lvl="1"/>
            <a:r>
              <a:rPr lang="en-US" sz="2000" dirty="0" smtClean="0"/>
              <a:t>“</a:t>
            </a:r>
            <a:r>
              <a:rPr lang="en-US" sz="2000" dirty="0"/>
              <a:t>think emotions cause problems in your </a:t>
            </a:r>
            <a:r>
              <a:rPr lang="en-US" sz="2000" dirty="0" smtClean="0"/>
              <a:t>life”</a:t>
            </a:r>
            <a:endParaRPr lang="en-US" sz="2000" dirty="0"/>
          </a:p>
        </p:txBody>
      </p:sp>
    </p:spTree>
    <p:extLst>
      <p:ext uri="{BB962C8B-B14F-4D97-AF65-F5344CB8AC3E}">
        <p14:creationId xmlns:p14="http://schemas.microsoft.com/office/powerpoint/2010/main" val="799345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728969"/>
              </p:ext>
            </p:extLst>
          </p:nvPr>
        </p:nvGraphicFramePr>
        <p:xfrm>
          <a:off x="838200" y="1690688"/>
          <a:ext cx="10382250" cy="2560320"/>
        </p:xfrm>
        <a:graphic>
          <a:graphicData uri="http://schemas.openxmlformats.org/drawingml/2006/table">
            <a:tbl>
              <a:tblPr firstRow="1" firstCol="1" bandRow="1"/>
              <a:tblGrid>
                <a:gridCol w="5191125"/>
                <a:gridCol w="5191125"/>
              </a:tblGrid>
              <a:tr h="171450">
                <a:tc gridSpan="2">
                  <a:txBody>
                    <a:bodyPr/>
                    <a:lstStyle/>
                    <a:p>
                      <a:pPr marL="0" marR="0">
                        <a:spcBef>
                          <a:spcPts val="0"/>
                        </a:spcBef>
                        <a:spcAft>
                          <a:spcPts val="0"/>
                        </a:spcAft>
                      </a:pPr>
                      <a:r>
                        <a:rPr lang="en-US" sz="2400" b="1" dirty="0" smtClean="0">
                          <a:effectLst/>
                          <a:latin typeface="Times New Roman" charset="0"/>
                          <a:ea typeface="Times New Roman" charset="0"/>
                          <a:cs typeface="Times New Roman" charset="0"/>
                        </a:rPr>
                        <a:t>Good reliability among relevant items:</a:t>
                      </a:r>
                    </a:p>
                    <a:p>
                      <a:pPr marL="0" marR="0">
                        <a:spcBef>
                          <a:spcPts val="0"/>
                        </a:spcBef>
                        <a:spcAft>
                          <a:spcPts val="0"/>
                        </a:spcAft>
                      </a:pPr>
                      <a:endParaRPr lang="en-US" sz="2400" dirty="0">
                        <a:effectLst/>
                        <a:latin typeface="Times New Roman" charset="0"/>
                        <a:ea typeface="Times New Roman" charset="0"/>
                        <a:cs typeface="Times New Roman" charset="0"/>
                      </a:endParaRPr>
                    </a:p>
                    <a:p>
                      <a:pPr marL="0" marR="0">
                        <a:spcBef>
                          <a:spcPts val="0"/>
                        </a:spcBef>
                        <a:spcAft>
                          <a:spcPts val="0"/>
                        </a:spcAft>
                      </a:pPr>
                      <a:r>
                        <a:rPr lang="en-US" sz="2400" i="1" dirty="0">
                          <a:effectLst/>
                          <a:latin typeface="Times New Roman" charset="0"/>
                          <a:ea typeface="Times New Roman" charset="0"/>
                          <a:cs typeface="Times New Roman" charset="0"/>
                        </a:rPr>
                        <a:t>Alpha Values Within Subscales of ACORN Items</a:t>
                      </a:r>
                      <a:endParaRPr lang="en-US" sz="2400" dirty="0">
                        <a:effectLst/>
                        <a:latin typeface="Times New Roman" charset="0"/>
                        <a:ea typeface="Times New Roman" charset="0"/>
                        <a:cs typeface="Times New Roman" charset="0"/>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hMerge="1">
                  <a:txBody>
                    <a:bodyPr/>
                    <a:lstStyle/>
                    <a:p>
                      <a:endParaRPr lang="en-US"/>
                    </a:p>
                  </a:txBody>
                  <a:tcPr/>
                </a:tc>
              </a:tr>
              <a:tr h="0">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Subscale</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Alpha</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Symptoms</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.78</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Flexibility</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.78</a:t>
                      </a:r>
                    </a:p>
                  </a:txBody>
                  <a:tcPr marL="68580" marR="68580" marT="0" marB="0">
                    <a:lnL>
                      <a:noFill/>
                    </a:lnL>
                    <a:lnR>
                      <a:noFill/>
                    </a:lnR>
                    <a:lnT>
                      <a:noFill/>
                    </a:lnT>
                    <a:lnB>
                      <a:noFill/>
                    </a:lnB>
                    <a:noFill/>
                  </a:tcPr>
                </a:tc>
              </a:tr>
              <a:tr h="0">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Functioning</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.76</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29745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85490388"/>
              </p:ext>
            </p:extLst>
          </p:nvPr>
        </p:nvGraphicFramePr>
        <p:xfrm>
          <a:off x="838200" y="1690688"/>
          <a:ext cx="10515600" cy="3657600"/>
        </p:xfrm>
        <a:graphic>
          <a:graphicData uri="http://schemas.openxmlformats.org/drawingml/2006/table">
            <a:tbl>
              <a:tblPr firstRow="1" firstCol="1" bandRow="1"/>
              <a:tblGrid>
                <a:gridCol w="2628900"/>
                <a:gridCol w="2628900"/>
                <a:gridCol w="2628900"/>
                <a:gridCol w="2628900"/>
              </a:tblGrid>
              <a:tr h="0">
                <a:tc gridSpan="4">
                  <a:txBody>
                    <a:bodyPr/>
                    <a:lstStyle/>
                    <a:p>
                      <a:pPr marL="0" marR="0">
                        <a:spcBef>
                          <a:spcPts val="0"/>
                        </a:spcBef>
                        <a:spcAft>
                          <a:spcPts val="0"/>
                        </a:spcAft>
                      </a:pPr>
                      <a:r>
                        <a:rPr lang="en-US" sz="2400" b="1" dirty="0" smtClean="0">
                          <a:effectLst/>
                          <a:latin typeface="Times New Roman" charset="0"/>
                          <a:ea typeface="Times New Roman" charset="0"/>
                          <a:cs typeface="Times New Roman" charset="0"/>
                        </a:rPr>
                        <a:t>Inflexibility strongly correlates with problems at intake:</a:t>
                      </a:r>
                      <a:endParaRPr lang="en-US" sz="2400" dirty="0" smtClean="0">
                        <a:effectLst/>
                        <a:latin typeface="Times New Roman" charset="0"/>
                        <a:ea typeface="Times New Roman" charset="0"/>
                        <a:cs typeface="Times New Roman" charset="0"/>
                      </a:endParaRPr>
                    </a:p>
                    <a:p>
                      <a:pPr marL="0" marR="0">
                        <a:spcBef>
                          <a:spcPts val="0"/>
                        </a:spcBef>
                        <a:spcAft>
                          <a:spcPts val="0"/>
                        </a:spcAft>
                      </a:pPr>
                      <a:endParaRPr lang="en-US" sz="2400" dirty="0" smtClean="0">
                        <a:effectLst/>
                        <a:latin typeface="Times New Roman" charset="0"/>
                        <a:ea typeface="Times New Roman" charset="0"/>
                        <a:cs typeface="Times New Roman" charset="0"/>
                      </a:endParaRPr>
                    </a:p>
                    <a:p>
                      <a:pPr marL="0" marR="0">
                        <a:spcBef>
                          <a:spcPts val="0"/>
                        </a:spcBef>
                        <a:spcAft>
                          <a:spcPts val="0"/>
                        </a:spcAft>
                      </a:pPr>
                      <a:r>
                        <a:rPr lang="en-US" sz="2400" i="1" dirty="0" smtClean="0">
                          <a:effectLst/>
                          <a:latin typeface="Times New Roman" charset="0"/>
                          <a:ea typeface="Times New Roman" charset="0"/>
                          <a:cs typeface="Times New Roman" charset="0"/>
                        </a:rPr>
                        <a:t>Correlations Among Symptoms at Intake and Factor Subscales of Inflexibility, Social Functioning (Social), General Functioning (Function), and Substance Abuse (SA)</a:t>
                      </a:r>
                      <a:endParaRPr lang="en-US" sz="2400" dirty="0">
                        <a:effectLst/>
                        <a:latin typeface="Times New Roman" charset="0"/>
                        <a:ea typeface="Times New Roman" charset="0"/>
                        <a:cs typeface="Times New Roman" charset="0"/>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Symptoms</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Social</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Function</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marL="0" marR="0" algn="ctr">
                        <a:spcBef>
                          <a:spcPts val="0"/>
                        </a:spcBef>
                        <a:spcAft>
                          <a:spcPts val="0"/>
                        </a:spcAft>
                      </a:pPr>
                      <a:r>
                        <a:rPr lang="en-US" sz="2400" dirty="0" smtClean="0">
                          <a:effectLst/>
                          <a:latin typeface="Times New Roman" charset="0"/>
                          <a:ea typeface="Times New Roman" charset="0"/>
                          <a:cs typeface="Times New Roman" charset="0"/>
                        </a:rPr>
                        <a:t>Inflexibility</a:t>
                      </a:r>
                      <a:endParaRPr lang="en-US" sz="2400" dirty="0">
                        <a:effectLst/>
                        <a:latin typeface="Times New Roman" charset="0"/>
                        <a:ea typeface="Times New Roman" charset="0"/>
                        <a:cs typeface="Times New Roman"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dirty="0">
                          <a:solidFill>
                            <a:srgbClr val="FF0000"/>
                          </a:solidFill>
                          <a:effectLst/>
                          <a:latin typeface="Times New Roman" charset="0"/>
                          <a:ea typeface="Times New Roman" charset="0"/>
                          <a:cs typeface="Times New Roman" charset="0"/>
                        </a:rPr>
                        <a:t>.73*</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.42*</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.46*</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SA</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.18*</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.17*</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.15*</a:t>
                      </a:r>
                    </a:p>
                  </a:txBody>
                  <a:tcPr marL="0" marR="0" marT="0" marB="0">
                    <a:lnL>
                      <a:noFill/>
                    </a:lnL>
                    <a:lnR>
                      <a:noFill/>
                    </a:lnR>
                    <a:lnT>
                      <a:noFill/>
                    </a:lnT>
                    <a:lnB>
                      <a:noFill/>
                    </a:lnB>
                    <a:noFill/>
                  </a:tcPr>
                </a:tc>
              </a:tr>
              <a:tr h="153352">
                <a:tc>
                  <a:txBody>
                    <a:bodyPr/>
                    <a:lstStyle/>
                    <a:p>
                      <a:pPr marL="0" marR="0" algn="ctr">
                        <a:spcBef>
                          <a:spcPts val="0"/>
                        </a:spcBef>
                        <a:spcAft>
                          <a:spcPts val="0"/>
                        </a:spcAft>
                      </a:pPr>
                      <a:r>
                        <a:rPr lang="en-US" sz="2400">
                          <a:effectLst/>
                          <a:latin typeface="Times New Roman" charset="0"/>
                          <a:ea typeface="Times New Roman" charset="0"/>
                          <a:cs typeface="Times New Roman" charset="0"/>
                        </a:rPr>
                        <a:t>Function</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.69*</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.34*</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 </a:t>
                      </a:r>
                    </a:p>
                  </a:txBody>
                  <a:tcPr marL="0" marR="0" marT="0" marB="0">
                    <a:lnL>
                      <a:noFill/>
                    </a:lnL>
                    <a:lnR>
                      <a:noFill/>
                    </a:lnR>
                    <a:lnT>
                      <a:noFill/>
                    </a:lnT>
                    <a:lnB>
                      <a:noFill/>
                    </a:lnB>
                    <a:noFill/>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Social</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.49*</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 </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 </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r>
              <a:tr h="0">
                <a:tc>
                  <a:txBody>
                    <a:bodyPr/>
                    <a:lstStyle/>
                    <a:p>
                      <a:pPr marL="0" marR="0">
                        <a:spcBef>
                          <a:spcPts val="0"/>
                        </a:spcBef>
                        <a:spcAft>
                          <a:spcPts val="0"/>
                        </a:spcAft>
                      </a:pPr>
                      <a:r>
                        <a:rPr lang="en-US" sz="2400" dirty="0">
                          <a:effectLst/>
                          <a:latin typeface="Times New Roman" charset="0"/>
                          <a:ea typeface="Times New Roman" charset="0"/>
                          <a:cs typeface="Times New Roman" charset="0"/>
                        </a:rPr>
                        <a:t>* p &lt; .0001</a:t>
                      </a:r>
                    </a:p>
                  </a:txBody>
                  <a:tcPr marL="68580" marR="68580" marT="0" marB="0">
                    <a:lnL>
                      <a:noFill/>
                    </a:lnL>
                    <a:lnR>
                      <a:noFill/>
                    </a:lnR>
                    <a:lnT w="1905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a:noFill/>
                    </a:lnB>
                    <a:noFill/>
                  </a:tcPr>
                </a:tc>
              </a:tr>
            </a:tbl>
          </a:graphicData>
        </a:graphic>
      </p:graphicFrame>
    </p:spTree>
    <p:extLst>
      <p:ext uri="{BB962C8B-B14F-4D97-AF65-F5344CB8AC3E}">
        <p14:creationId xmlns:p14="http://schemas.microsoft.com/office/powerpoint/2010/main" val="1185804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5227151"/>
              </p:ext>
            </p:extLst>
          </p:nvPr>
        </p:nvGraphicFramePr>
        <p:xfrm>
          <a:off x="838200" y="1690688"/>
          <a:ext cx="10515599" cy="3657600"/>
        </p:xfrm>
        <a:graphic>
          <a:graphicData uri="http://schemas.openxmlformats.org/drawingml/2006/table">
            <a:tbl>
              <a:tblPr firstRow="1" firstCol="1" bandRow="1"/>
              <a:tblGrid>
                <a:gridCol w="2093383"/>
                <a:gridCol w="1970458"/>
                <a:gridCol w="2264992"/>
                <a:gridCol w="2093383"/>
                <a:gridCol w="2093383"/>
              </a:tblGrid>
              <a:tr h="0">
                <a:tc gridSpan="5">
                  <a:txBody>
                    <a:bodyPr/>
                    <a:lstStyle/>
                    <a:p>
                      <a:pPr marL="0" marR="0">
                        <a:spcBef>
                          <a:spcPts val="0"/>
                        </a:spcBef>
                        <a:spcAft>
                          <a:spcPts val="0"/>
                        </a:spcAft>
                      </a:pPr>
                      <a:r>
                        <a:rPr lang="en-US" sz="2400" b="1" dirty="0" smtClean="0">
                          <a:effectLst/>
                          <a:latin typeface="Times New Roman" charset="0"/>
                          <a:ea typeface="Times New Roman" charset="0"/>
                          <a:cs typeface="Times New Roman" charset="0"/>
                        </a:rPr>
                        <a:t>Increase in flexibility</a:t>
                      </a:r>
                      <a:r>
                        <a:rPr lang="en-US" sz="2400" b="1" baseline="0" dirty="0" smtClean="0">
                          <a:effectLst/>
                          <a:latin typeface="Times New Roman" charset="0"/>
                          <a:ea typeface="Times New Roman" charset="0"/>
                          <a:cs typeface="Times New Roman" charset="0"/>
                        </a:rPr>
                        <a:t> predicts symptom change:</a:t>
                      </a:r>
                      <a:endParaRPr lang="en-US" sz="2400" dirty="0" smtClean="0">
                        <a:effectLst/>
                        <a:latin typeface="Times New Roman" charset="0"/>
                        <a:ea typeface="Times New Roman" charset="0"/>
                        <a:cs typeface="Times New Roman" charset="0"/>
                      </a:endParaRPr>
                    </a:p>
                    <a:p>
                      <a:pPr marL="0" marR="0">
                        <a:spcBef>
                          <a:spcPts val="0"/>
                        </a:spcBef>
                        <a:spcAft>
                          <a:spcPts val="0"/>
                        </a:spcAft>
                      </a:pPr>
                      <a:endParaRPr lang="en-US" sz="2400" dirty="0">
                        <a:effectLst/>
                        <a:latin typeface="Times New Roman" charset="0"/>
                        <a:ea typeface="Times New Roman" charset="0"/>
                        <a:cs typeface="Times New Roman" charset="0"/>
                      </a:endParaRPr>
                    </a:p>
                    <a:p>
                      <a:pPr marL="0" marR="0">
                        <a:spcBef>
                          <a:spcPts val="0"/>
                        </a:spcBef>
                        <a:spcAft>
                          <a:spcPts val="0"/>
                        </a:spcAft>
                      </a:pPr>
                      <a:r>
                        <a:rPr lang="en-US" sz="2400" i="1" dirty="0">
                          <a:effectLst/>
                          <a:latin typeface="Times New Roman" charset="0"/>
                          <a:ea typeface="Times New Roman" charset="0"/>
                          <a:cs typeface="Times New Roman" charset="0"/>
                        </a:rPr>
                        <a:t>Correlations Among Changes in Symptoms (</a:t>
                      </a:r>
                      <a:r>
                        <a:rPr lang="en-US" sz="2400" i="1" dirty="0" err="1">
                          <a:effectLst/>
                          <a:latin typeface="Times New Roman" charset="0"/>
                          <a:ea typeface="Times New Roman" charset="0"/>
                          <a:cs typeface="Times New Roman" charset="0"/>
                        </a:rPr>
                        <a:t>Symp</a:t>
                      </a:r>
                      <a:r>
                        <a:rPr lang="en-US" sz="2400" i="1" dirty="0">
                          <a:effectLst/>
                          <a:latin typeface="Times New Roman" charset="0"/>
                          <a:ea typeface="Times New Roman" charset="0"/>
                          <a:cs typeface="Times New Roman" charset="0"/>
                        </a:rPr>
                        <a:t> Change) and Changes in RPOP Subscales of Flexibility (Flex Change), General Functioning (</a:t>
                      </a:r>
                      <a:r>
                        <a:rPr lang="en-US" sz="2400" i="1" dirty="0" err="1">
                          <a:effectLst/>
                          <a:latin typeface="Times New Roman" charset="0"/>
                          <a:ea typeface="Times New Roman" charset="0"/>
                          <a:cs typeface="Times New Roman" charset="0"/>
                        </a:rPr>
                        <a:t>Func</a:t>
                      </a:r>
                      <a:r>
                        <a:rPr lang="en-US" sz="2400" i="1" dirty="0">
                          <a:effectLst/>
                          <a:latin typeface="Times New Roman" charset="0"/>
                          <a:ea typeface="Times New Roman" charset="0"/>
                          <a:cs typeface="Times New Roman" charset="0"/>
                        </a:rPr>
                        <a:t> Change), and Social Functioning (</a:t>
                      </a:r>
                      <a:r>
                        <a:rPr lang="en-US" sz="2400" i="1" dirty="0" err="1">
                          <a:effectLst/>
                          <a:latin typeface="Times New Roman" charset="0"/>
                          <a:ea typeface="Times New Roman" charset="0"/>
                          <a:cs typeface="Times New Roman" charset="0"/>
                        </a:rPr>
                        <a:t>Soc</a:t>
                      </a:r>
                      <a:r>
                        <a:rPr lang="en-US" sz="2400" i="1" dirty="0">
                          <a:effectLst/>
                          <a:latin typeface="Times New Roman" charset="0"/>
                          <a:ea typeface="Times New Roman" charset="0"/>
                          <a:cs typeface="Times New Roman" charset="0"/>
                        </a:rPr>
                        <a:t> Change)</a:t>
                      </a:r>
                      <a:endParaRPr lang="en-US" sz="2400" dirty="0">
                        <a:effectLst/>
                        <a:latin typeface="Times New Roman" charset="0"/>
                        <a:ea typeface="Times New Roman" charset="0"/>
                        <a:cs typeface="Times New Roman" charset="0"/>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 </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N</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Symp Change</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Func Change</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err="1">
                          <a:effectLst/>
                          <a:latin typeface="Times New Roman" charset="0"/>
                          <a:ea typeface="Times New Roman" charset="0"/>
                          <a:cs typeface="Times New Roman" charset="0"/>
                        </a:rPr>
                        <a:t>Soc</a:t>
                      </a:r>
                      <a:r>
                        <a:rPr lang="en-US" sz="2400" dirty="0">
                          <a:effectLst/>
                          <a:latin typeface="Times New Roman" charset="0"/>
                          <a:ea typeface="Times New Roman" charset="0"/>
                          <a:cs typeface="Times New Roman" charset="0"/>
                        </a:rPr>
                        <a:t> Change</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7960">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Flex Change</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332</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dirty="0">
                          <a:solidFill>
                            <a:srgbClr val="FF0000"/>
                          </a:solidFill>
                          <a:effectLst/>
                          <a:latin typeface="Times New Roman" charset="0"/>
                          <a:ea typeface="Times New Roman" charset="0"/>
                          <a:cs typeface="Times New Roman" charset="0"/>
                        </a:rPr>
                        <a:t>.58*</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dirty="0">
                          <a:solidFill>
                            <a:srgbClr val="FF0000"/>
                          </a:solidFill>
                          <a:effectLst/>
                          <a:latin typeface="Times New Roman" charset="0"/>
                          <a:ea typeface="Times New Roman" charset="0"/>
                          <a:cs typeface="Times New Roman" charset="0"/>
                        </a:rPr>
                        <a:t>.34*</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dirty="0">
                          <a:solidFill>
                            <a:srgbClr val="FF0000"/>
                          </a:solidFill>
                          <a:effectLst/>
                          <a:latin typeface="Times New Roman" charset="0"/>
                          <a:ea typeface="Times New Roman" charset="0"/>
                          <a:cs typeface="Times New Roman" charset="0"/>
                        </a:rPr>
                        <a:t>.25*</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r>
              <a:tr h="0">
                <a:tc>
                  <a:txBody>
                    <a:bodyPr/>
                    <a:lstStyle/>
                    <a:p>
                      <a:pPr marL="0" marR="0" algn="ctr">
                        <a:spcBef>
                          <a:spcPts val="0"/>
                        </a:spcBef>
                        <a:spcAft>
                          <a:spcPts val="0"/>
                        </a:spcAft>
                      </a:pPr>
                      <a:r>
                        <a:rPr lang="en-US" sz="2400" dirty="0" err="1">
                          <a:effectLst/>
                          <a:latin typeface="Times New Roman" charset="0"/>
                          <a:ea typeface="Times New Roman" charset="0"/>
                          <a:cs typeface="Times New Roman" charset="0"/>
                        </a:rPr>
                        <a:t>Soc</a:t>
                      </a:r>
                      <a:r>
                        <a:rPr lang="en-US" sz="2400" dirty="0">
                          <a:effectLst/>
                          <a:latin typeface="Times New Roman" charset="0"/>
                          <a:ea typeface="Times New Roman" charset="0"/>
                          <a:cs typeface="Times New Roman" charset="0"/>
                        </a:rPr>
                        <a:t> Change</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330</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.25*</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.13</a:t>
                      </a:r>
                    </a:p>
                  </a:txBody>
                  <a:tcPr marL="68580" marR="68580" marT="0" marB="0">
                    <a:lnL>
                      <a:noFill/>
                    </a:lnL>
                    <a:lnR>
                      <a:noFill/>
                    </a:lnR>
                    <a:lnT>
                      <a:noFill/>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 </a:t>
                      </a:r>
                    </a:p>
                  </a:txBody>
                  <a:tcPr marL="68580" marR="68580" marT="0" marB="0">
                    <a:lnL>
                      <a:noFill/>
                    </a:lnL>
                    <a:lnR>
                      <a:noFill/>
                    </a:lnR>
                    <a:lnT>
                      <a:noFill/>
                    </a:lnT>
                    <a:lnB>
                      <a:noFill/>
                    </a:lnB>
                    <a:noFill/>
                  </a:tcPr>
                </a:tc>
              </a:tr>
              <a:tr h="0">
                <a:tc>
                  <a:txBody>
                    <a:bodyPr/>
                    <a:lstStyle/>
                    <a:p>
                      <a:pPr marL="0" marR="0" algn="ctr">
                        <a:spcBef>
                          <a:spcPts val="0"/>
                        </a:spcBef>
                        <a:spcAft>
                          <a:spcPts val="0"/>
                        </a:spcAft>
                      </a:pPr>
                      <a:r>
                        <a:rPr lang="en-US" sz="2400" dirty="0" err="1">
                          <a:effectLst/>
                          <a:latin typeface="Times New Roman" charset="0"/>
                          <a:ea typeface="Times New Roman" charset="0"/>
                          <a:cs typeface="Times New Roman" charset="0"/>
                        </a:rPr>
                        <a:t>Func</a:t>
                      </a:r>
                      <a:r>
                        <a:rPr lang="en-US" sz="2400" dirty="0">
                          <a:effectLst/>
                          <a:latin typeface="Times New Roman" charset="0"/>
                          <a:ea typeface="Times New Roman" charset="0"/>
                          <a:cs typeface="Times New Roman" charset="0"/>
                        </a:rPr>
                        <a:t> Change</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332</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.59*</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 </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 </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r>
              <a:tr h="0">
                <a:tc gridSpan="5">
                  <a:txBody>
                    <a:bodyPr/>
                    <a:lstStyle/>
                    <a:p>
                      <a:pPr marL="0" marR="0">
                        <a:spcBef>
                          <a:spcPts val="0"/>
                        </a:spcBef>
                        <a:spcAft>
                          <a:spcPts val="0"/>
                        </a:spcAft>
                      </a:pPr>
                      <a:r>
                        <a:rPr lang="en-US" sz="2400" dirty="0">
                          <a:effectLst/>
                          <a:latin typeface="Times New Roman" charset="0"/>
                          <a:ea typeface="Times New Roman" charset="0"/>
                          <a:cs typeface="Times New Roman" charset="0"/>
                        </a:rPr>
                        <a:t>* p &lt; .0001</a:t>
                      </a:r>
                    </a:p>
                  </a:txBody>
                  <a:tcPr marL="68580" marR="68580" marT="0" marB="0">
                    <a:lnL>
                      <a:noFill/>
                    </a:lnL>
                    <a:lnR>
                      <a:noFill/>
                    </a:lnR>
                    <a:lnT w="190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934851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5916175"/>
              </p:ext>
            </p:extLst>
          </p:nvPr>
        </p:nvGraphicFramePr>
        <p:xfrm>
          <a:off x="838200" y="1690688"/>
          <a:ext cx="10515600" cy="4389120"/>
        </p:xfrm>
        <a:graphic>
          <a:graphicData uri="http://schemas.openxmlformats.org/drawingml/2006/table">
            <a:tbl>
              <a:tblPr firstRow="1" firstCol="1" bandRow="1"/>
              <a:tblGrid>
                <a:gridCol w="3504388"/>
                <a:gridCol w="3505606"/>
                <a:gridCol w="3505606"/>
              </a:tblGrid>
              <a:tr h="0">
                <a:tc gridSpan="3">
                  <a:txBody>
                    <a:bodyPr/>
                    <a:lstStyle/>
                    <a:p>
                      <a:pPr marL="0" marR="0">
                        <a:spcBef>
                          <a:spcPts val="0"/>
                        </a:spcBef>
                        <a:spcAft>
                          <a:spcPts val="0"/>
                        </a:spcAft>
                      </a:pPr>
                      <a:r>
                        <a:rPr lang="en-US" sz="2400" b="1" dirty="0" smtClean="0">
                          <a:effectLst/>
                          <a:latin typeface="Times New Roman" charset="0"/>
                          <a:ea typeface="Times New Roman" charset="0"/>
                          <a:cs typeface="Times New Roman" charset="0"/>
                        </a:rPr>
                        <a:t>Flexibility</a:t>
                      </a:r>
                      <a:r>
                        <a:rPr lang="en-US" sz="2400" b="1" baseline="0" dirty="0" smtClean="0">
                          <a:effectLst/>
                          <a:latin typeface="Times New Roman" charset="0"/>
                          <a:ea typeface="Times New Roman" charset="0"/>
                          <a:cs typeface="Times New Roman" charset="0"/>
                        </a:rPr>
                        <a:t> accounts for a good portion of progress in counseling</a:t>
                      </a:r>
                    </a:p>
                    <a:p>
                      <a:pPr marL="0" marR="0">
                        <a:spcBef>
                          <a:spcPts val="0"/>
                        </a:spcBef>
                        <a:spcAft>
                          <a:spcPts val="0"/>
                        </a:spcAft>
                      </a:pPr>
                      <a:endParaRPr lang="en-US" sz="2400" b="1" dirty="0">
                        <a:effectLst/>
                        <a:latin typeface="Times New Roman" charset="0"/>
                        <a:ea typeface="Times New Roman" charset="0"/>
                        <a:cs typeface="Times New Roman" charset="0"/>
                      </a:endParaRPr>
                    </a:p>
                    <a:p>
                      <a:pPr marL="0" marR="0">
                        <a:spcBef>
                          <a:spcPts val="0"/>
                        </a:spcBef>
                        <a:spcAft>
                          <a:spcPts val="0"/>
                        </a:spcAft>
                      </a:pPr>
                      <a:r>
                        <a:rPr lang="en-US" sz="2400" i="1" dirty="0">
                          <a:effectLst/>
                          <a:latin typeface="Times New Roman" charset="0"/>
                          <a:ea typeface="Times New Roman" charset="0"/>
                          <a:cs typeface="Times New Roman" charset="0"/>
                        </a:rPr>
                        <a:t>Estimated Effect Size of Symptoms Scores at Intake and Changes in RPOP Subscales of General Functioning (</a:t>
                      </a:r>
                      <a:r>
                        <a:rPr lang="en-US" sz="2400" i="1" dirty="0" err="1">
                          <a:effectLst/>
                          <a:latin typeface="Times New Roman" charset="0"/>
                          <a:ea typeface="Times New Roman" charset="0"/>
                          <a:cs typeface="Times New Roman" charset="0"/>
                        </a:rPr>
                        <a:t>Func</a:t>
                      </a:r>
                      <a:r>
                        <a:rPr lang="en-US" sz="2400" i="1" dirty="0">
                          <a:effectLst/>
                          <a:latin typeface="Times New Roman" charset="0"/>
                          <a:ea typeface="Times New Roman" charset="0"/>
                          <a:cs typeface="Times New Roman" charset="0"/>
                        </a:rPr>
                        <a:t> Change), Flexibility (Flex Change), and Social Functioning (Change </a:t>
                      </a:r>
                      <a:r>
                        <a:rPr lang="en-US" sz="2400" i="1" dirty="0" err="1">
                          <a:effectLst/>
                          <a:latin typeface="Times New Roman" charset="0"/>
                          <a:ea typeface="Times New Roman" charset="0"/>
                          <a:cs typeface="Times New Roman" charset="0"/>
                        </a:rPr>
                        <a:t>Func</a:t>
                      </a:r>
                      <a:r>
                        <a:rPr lang="en-US" sz="2400" i="1" dirty="0">
                          <a:effectLst/>
                          <a:latin typeface="Times New Roman" charset="0"/>
                          <a:ea typeface="Times New Roman" charset="0"/>
                          <a:cs typeface="Times New Roman" charset="0"/>
                        </a:rPr>
                        <a:t>) on Changes in Symptoms by Regression Analysis using General Linear Model</a:t>
                      </a:r>
                      <a:endParaRPr lang="en-US" sz="2400" dirty="0">
                        <a:effectLst/>
                        <a:latin typeface="Times New Roman" charset="0"/>
                        <a:ea typeface="Times New Roman" charset="0"/>
                        <a:cs typeface="Times New Roman" charset="0"/>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0">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Variable</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F*</a:t>
                      </a: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i="1">
                          <a:effectLst/>
                          <a:latin typeface="Times New Roman" charset="0"/>
                          <a:ea typeface="Times New Roman" charset="0"/>
                          <a:cs typeface="Times New Roman" charset="0"/>
                        </a:rPr>
                        <a:t>p</a:t>
                      </a:r>
                      <a:endParaRPr lang="en-US" sz="2400">
                        <a:effectLst/>
                        <a:latin typeface="Times New Roman" charset="0"/>
                        <a:ea typeface="Times New Roman" charset="0"/>
                        <a:cs typeface="Times New Roman"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0">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Initial </a:t>
                      </a:r>
                      <a:r>
                        <a:rPr lang="en-US" sz="2400" dirty="0" err="1">
                          <a:effectLst/>
                          <a:latin typeface="Times New Roman" charset="0"/>
                          <a:ea typeface="Times New Roman" charset="0"/>
                          <a:cs typeface="Times New Roman" charset="0"/>
                        </a:rPr>
                        <a:t>Symp</a:t>
                      </a:r>
                      <a:endParaRPr lang="en-US" sz="2400" dirty="0">
                        <a:effectLst/>
                        <a:latin typeface="Times New Roman" charset="0"/>
                        <a:ea typeface="Times New Roman" charset="0"/>
                        <a:cs typeface="Times New Roman"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34.50</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spcBef>
                          <a:spcPts val="0"/>
                        </a:spcBef>
                        <a:spcAft>
                          <a:spcPts val="0"/>
                        </a:spcAft>
                      </a:pPr>
                      <a:r>
                        <a:rPr lang="en-US" sz="2400">
                          <a:effectLst/>
                          <a:latin typeface="Times New Roman" charset="0"/>
                          <a:ea typeface="Times New Roman" charset="0"/>
                          <a:cs typeface="Times New Roman" charset="0"/>
                        </a:rPr>
                        <a:t>&lt;.0001</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Func Change</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112.06</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&lt;.0001</a:t>
                      </a:r>
                    </a:p>
                  </a:txBody>
                  <a:tcPr marL="0" marR="0" marT="0" marB="0">
                    <a:lnL>
                      <a:noFill/>
                    </a:lnL>
                    <a:lnR>
                      <a:noFill/>
                    </a:lnR>
                    <a:lnT>
                      <a:noFill/>
                    </a:lnT>
                    <a:lnB>
                      <a:noFill/>
                    </a:lnB>
                    <a:noFill/>
                  </a:tcPr>
                </a:tc>
              </a:tr>
              <a:tr h="0">
                <a:tc>
                  <a:txBody>
                    <a:bodyPr/>
                    <a:lstStyle/>
                    <a:p>
                      <a:pPr marL="0" marR="0" algn="ctr">
                        <a:spcBef>
                          <a:spcPts val="0"/>
                        </a:spcBef>
                        <a:spcAft>
                          <a:spcPts val="0"/>
                        </a:spcAft>
                      </a:pPr>
                      <a:r>
                        <a:rPr lang="en-US" sz="2400">
                          <a:solidFill>
                            <a:srgbClr val="FF0000"/>
                          </a:solidFill>
                          <a:effectLst/>
                          <a:latin typeface="Times New Roman" charset="0"/>
                          <a:ea typeface="Times New Roman" charset="0"/>
                          <a:cs typeface="Times New Roman" charset="0"/>
                        </a:rPr>
                        <a:t>Flex Change</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dirty="0">
                          <a:solidFill>
                            <a:srgbClr val="FF0000"/>
                          </a:solidFill>
                          <a:effectLst/>
                          <a:latin typeface="Times New Roman" charset="0"/>
                          <a:ea typeface="Times New Roman" charset="0"/>
                          <a:cs typeface="Times New Roman" charset="0"/>
                        </a:rPr>
                        <a:t>94.25</a:t>
                      </a:r>
                    </a:p>
                  </a:txBody>
                  <a:tcPr marL="0" marR="0" marT="0" marB="0">
                    <a:lnL>
                      <a:noFill/>
                    </a:lnL>
                    <a:lnR>
                      <a:noFill/>
                    </a:lnR>
                    <a:lnT>
                      <a:noFill/>
                    </a:lnT>
                    <a:lnB>
                      <a:noFill/>
                    </a:lnB>
                    <a:noFill/>
                  </a:tcPr>
                </a:tc>
                <a:tc>
                  <a:txBody>
                    <a:bodyPr/>
                    <a:lstStyle/>
                    <a:p>
                      <a:pPr marL="0" marR="0" algn="ctr">
                        <a:spcBef>
                          <a:spcPts val="0"/>
                        </a:spcBef>
                        <a:spcAft>
                          <a:spcPts val="0"/>
                        </a:spcAft>
                      </a:pPr>
                      <a:r>
                        <a:rPr lang="en-US" sz="2400" dirty="0">
                          <a:solidFill>
                            <a:srgbClr val="FF0000"/>
                          </a:solidFill>
                          <a:effectLst/>
                          <a:latin typeface="Times New Roman" charset="0"/>
                          <a:ea typeface="Times New Roman" charset="0"/>
                          <a:cs typeface="Times New Roman" charset="0"/>
                        </a:rPr>
                        <a:t>&lt;.0001</a:t>
                      </a:r>
                    </a:p>
                  </a:txBody>
                  <a:tcPr marL="0" marR="0" marT="0" marB="0">
                    <a:lnL>
                      <a:noFill/>
                    </a:lnL>
                    <a:lnR>
                      <a:noFill/>
                    </a:lnR>
                    <a:lnT>
                      <a:noFill/>
                    </a:lnT>
                    <a:lnB>
                      <a:noFill/>
                    </a:lnB>
                    <a:noFill/>
                  </a:tcPr>
                </a:tc>
              </a:tr>
              <a:tr h="0">
                <a:tc>
                  <a:txBody>
                    <a:bodyPr/>
                    <a:lstStyle/>
                    <a:p>
                      <a:pPr marL="0" marR="0" algn="ctr">
                        <a:spcBef>
                          <a:spcPts val="0"/>
                        </a:spcBef>
                        <a:spcAft>
                          <a:spcPts val="0"/>
                        </a:spcAft>
                      </a:pPr>
                      <a:r>
                        <a:rPr lang="en-US" sz="2400">
                          <a:effectLst/>
                          <a:latin typeface="Times New Roman" charset="0"/>
                          <a:ea typeface="Times New Roman" charset="0"/>
                          <a:cs typeface="Times New Roman" charset="0"/>
                        </a:rPr>
                        <a:t>Soc Change</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5.44</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dirty="0">
                          <a:effectLst/>
                          <a:latin typeface="Times New Roman" charset="0"/>
                          <a:ea typeface="Times New Roman" charset="0"/>
                          <a:cs typeface="Times New Roman" charset="0"/>
                        </a:rPr>
                        <a:t>.0203</a:t>
                      </a:r>
                    </a:p>
                  </a:txBody>
                  <a:tcPr marL="68580" marR="68580" marT="0" marB="0">
                    <a:lnL>
                      <a:noFill/>
                    </a:lnL>
                    <a:lnR>
                      <a:noFill/>
                    </a:lnR>
                    <a:lnT>
                      <a:noFill/>
                    </a:lnT>
                    <a:lnB w="19050" cap="flat" cmpd="sng" algn="ctr">
                      <a:solidFill>
                        <a:srgbClr val="000000"/>
                      </a:solidFill>
                      <a:prstDash val="solid"/>
                      <a:round/>
                      <a:headEnd type="none" w="med" len="med"/>
                      <a:tailEnd type="none" w="med" len="med"/>
                    </a:lnB>
                    <a:noFill/>
                  </a:tcPr>
                </a:tc>
              </a:tr>
              <a:tr h="0">
                <a:tc gridSpan="3">
                  <a:txBody>
                    <a:bodyPr/>
                    <a:lstStyle/>
                    <a:p>
                      <a:pPr marL="0" marR="0">
                        <a:spcBef>
                          <a:spcPts val="0"/>
                        </a:spcBef>
                        <a:spcAft>
                          <a:spcPts val="0"/>
                        </a:spcAft>
                      </a:pPr>
                      <a:r>
                        <a:rPr lang="en-US" sz="2400" dirty="0">
                          <a:effectLst/>
                          <a:latin typeface="Times New Roman" charset="0"/>
                          <a:ea typeface="Times New Roman" charset="0"/>
                          <a:cs typeface="Times New Roman" charset="0"/>
                        </a:rPr>
                        <a:t>*F Value determined by Type III SS</a:t>
                      </a:r>
                    </a:p>
                  </a:txBody>
                  <a:tcPr marL="68580" marR="68580" marT="0" marB="0">
                    <a:lnL>
                      <a:noFill/>
                    </a:lnL>
                    <a:lnR>
                      <a:noFill/>
                    </a:lnR>
                    <a:lnT w="190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83686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Autofit/>
          </a:bodyPr>
          <a:lstStyle/>
          <a:p>
            <a:r>
              <a:rPr lang="en-US" sz="2400" dirty="0" smtClean="0"/>
              <a:t>Hypothesis 1: Changes in flexibility predictive of changes in symptoms</a:t>
            </a:r>
          </a:p>
          <a:p>
            <a:pPr lvl="1"/>
            <a:r>
              <a:rPr lang="en-US" sz="2000" dirty="0" smtClean="0"/>
              <a:t>Supported!</a:t>
            </a:r>
          </a:p>
          <a:p>
            <a:r>
              <a:rPr lang="en-US" sz="2400" dirty="0" smtClean="0"/>
              <a:t>Hypothesis 2: Changes in flexibility more responsible for changes in symptoms than other factors</a:t>
            </a:r>
          </a:p>
          <a:p>
            <a:pPr lvl="1"/>
            <a:r>
              <a:rPr lang="en-US" sz="2000" dirty="0" smtClean="0"/>
              <a:t>Failed to support!</a:t>
            </a:r>
            <a:endParaRPr lang="en-US" sz="2000" dirty="0"/>
          </a:p>
          <a:p>
            <a:pPr lvl="1"/>
            <a:r>
              <a:rPr lang="en-US" sz="2000" dirty="0" smtClean="0"/>
              <a:t>Came in a close 2</a:t>
            </a:r>
            <a:r>
              <a:rPr lang="en-US" sz="2000" baseline="30000" dirty="0" smtClean="0"/>
              <a:t>nd</a:t>
            </a:r>
            <a:r>
              <a:rPr lang="en-US" sz="2000" dirty="0" smtClean="0"/>
              <a:t> to general functioning</a:t>
            </a:r>
            <a:endParaRPr lang="en-US" sz="2000" dirty="0"/>
          </a:p>
          <a:p>
            <a:pPr lvl="2"/>
            <a:r>
              <a:rPr lang="en-US" sz="1800" dirty="0" smtClean="0"/>
              <a:t>Cause and effect: general functioning expected to improve when symptoms improve</a:t>
            </a:r>
          </a:p>
          <a:p>
            <a:pPr lvl="2"/>
            <a:r>
              <a:rPr lang="en-US" sz="1800" dirty="0" smtClean="0"/>
              <a:t>Same relationship does not exist for psychological flexibility</a:t>
            </a:r>
          </a:p>
        </p:txBody>
      </p:sp>
    </p:spTree>
    <p:extLst>
      <p:ext uri="{BB962C8B-B14F-4D97-AF65-F5344CB8AC3E}">
        <p14:creationId xmlns:p14="http://schemas.microsoft.com/office/powerpoint/2010/main" val="1907473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Discussion</a:t>
            </a:r>
            <a:endParaRPr lang="en-US" dirty="0"/>
          </a:p>
        </p:txBody>
      </p:sp>
      <p:sp>
        <p:nvSpPr>
          <p:cNvPr id="3" name="Content Placeholder 2"/>
          <p:cNvSpPr>
            <a:spLocks noGrp="1"/>
          </p:cNvSpPr>
          <p:nvPr>
            <p:ph idx="1"/>
          </p:nvPr>
        </p:nvSpPr>
        <p:spPr/>
        <p:txBody>
          <a:bodyPr>
            <a:noAutofit/>
          </a:bodyPr>
          <a:lstStyle/>
          <a:p>
            <a:r>
              <a:rPr lang="en-US" sz="2000" dirty="0" smtClean="0"/>
              <a:t>Psychological flexibility as a correlate of general distress</a:t>
            </a:r>
          </a:p>
          <a:p>
            <a:pPr lvl="1"/>
            <a:r>
              <a:rPr lang="en-US" sz="1800" dirty="0" smtClean="0"/>
              <a:t>Flexibility items loaded heavily on “general distress” factor, which included symptoms, social functioning, substance abuse, and general </a:t>
            </a:r>
            <a:r>
              <a:rPr lang="en-US" sz="1800" dirty="0" smtClean="0"/>
              <a:t>functioning</a:t>
            </a:r>
          </a:p>
          <a:p>
            <a:pPr lvl="1"/>
            <a:r>
              <a:rPr lang="en-US" sz="1800" dirty="0" smtClean="0"/>
              <a:t>This doesn’t make clear cause and effect</a:t>
            </a:r>
            <a:endParaRPr lang="en-US" sz="1800" dirty="0" smtClean="0"/>
          </a:p>
          <a:p>
            <a:r>
              <a:rPr lang="en-US" sz="2000" dirty="0" smtClean="0"/>
              <a:t>Flexibility as an important ingredient in change</a:t>
            </a:r>
          </a:p>
          <a:p>
            <a:pPr lvl="1"/>
            <a:r>
              <a:rPr lang="en-US" sz="1800" dirty="0" smtClean="0"/>
              <a:t>Even though functioning contributed the most to changes in symptoms, flexibility was the only internal change that accounted for an external change in symptoms and functioning</a:t>
            </a:r>
          </a:p>
          <a:p>
            <a:pPr lvl="2"/>
            <a:r>
              <a:rPr lang="en-US" sz="1600" dirty="0" smtClean="0"/>
              <a:t>Correlation does not determine causation, but this makes flexibility the best candidate for a cause</a:t>
            </a:r>
            <a:endParaRPr lang="en-US" sz="1600" dirty="0"/>
          </a:p>
          <a:p>
            <a:r>
              <a:rPr lang="en-US" sz="2000" dirty="0" smtClean="0"/>
              <a:t>Limitations: </a:t>
            </a:r>
          </a:p>
          <a:p>
            <a:pPr lvl="1"/>
            <a:r>
              <a:rPr lang="en-US" sz="1800" dirty="0"/>
              <a:t>D</a:t>
            </a:r>
            <a:r>
              <a:rPr lang="en-US" sz="1800" dirty="0" smtClean="0"/>
              <a:t>id not account for therapists’ theoretical </a:t>
            </a:r>
            <a:r>
              <a:rPr lang="en-US" sz="1800" dirty="0" smtClean="0"/>
              <a:t>orientations or training</a:t>
            </a:r>
            <a:endParaRPr lang="en-US" sz="1800" dirty="0" smtClean="0"/>
          </a:p>
          <a:p>
            <a:pPr lvl="1"/>
            <a:r>
              <a:rPr lang="en-US" sz="1800" dirty="0" smtClean="0"/>
              <a:t>No control for length of therapy</a:t>
            </a:r>
            <a:endParaRPr lang="en-US" sz="1800" dirty="0"/>
          </a:p>
        </p:txBody>
      </p:sp>
    </p:spTree>
    <p:extLst>
      <p:ext uri="{BB962C8B-B14F-4D97-AF65-F5344CB8AC3E}">
        <p14:creationId xmlns:p14="http://schemas.microsoft.com/office/powerpoint/2010/main" val="2104779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7134" y="2160588"/>
            <a:ext cx="2270882" cy="3881437"/>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47146" y="6164996"/>
            <a:ext cx="720854" cy="693005"/>
          </a:xfrm>
          <a:prstGeom prst="rect">
            <a:avLst/>
          </a:prstGeom>
        </p:spPr>
      </p:pic>
      <p:sp>
        <p:nvSpPr>
          <p:cNvPr id="6" name="Rectangle 5"/>
          <p:cNvSpPr/>
          <p:nvPr/>
        </p:nvSpPr>
        <p:spPr>
          <a:xfrm>
            <a:off x="2355688" y="685800"/>
            <a:ext cx="5525615" cy="1446550"/>
          </a:xfrm>
          <a:prstGeom prst="rect">
            <a:avLst/>
          </a:prstGeom>
          <a:noFill/>
        </p:spPr>
        <p:txBody>
          <a:bodyPr wrap="none" lIns="91440" tIns="45720" rIns="91440" bIns="45720">
            <a:spAutoFit/>
          </a:bodyPr>
          <a:lstStyle/>
          <a:p>
            <a:pPr algn="ctr"/>
            <a:r>
              <a:rPr lang="en-US" sz="4400" b="1" dirty="0">
                <a:ln w="0"/>
                <a:solidFill>
                  <a:schemeClr val="accent1"/>
                </a:solidFill>
                <a:effectLst>
                  <a:outerShdw blurRad="38100" dist="25400" dir="5400000" algn="ctr" rotWithShape="0">
                    <a:srgbClr val="6E747A">
                      <a:alpha val="43000"/>
                    </a:srgbClr>
                  </a:outerShdw>
                </a:effectLst>
              </a:rPr>
              <a:t>Need CE credit for this </a:t>
            </a:r>
          </a:p>
          <a:p>
            <a:pPr algn="ctr"/>
            <a:r>
              <a:rPr lang="en-US" sz="4400" b="1" dirty="0">
                <a:ln w="0"/>
                <a:solidFill>
                  <a:schemeClr val="accent1"/>
                </a:solidFill>
                <a:effectLst>
                  <a:outerShdw blurRad="38100" dist="25400" dir="5400000" algn="ctr" rotWithShape="0">
                    <a:srgbClr val="6E747A">
                      <a:alpha val="43000"/>
                    </a:srgbClr>
                  </a:outerShdw>
                </a:effectLst>
              </a:rPr>
              <a:t>session?</a:t>
            </a:r>
          </a:p>
        </p:txBody>
      </p:sp>
      <p:sp>
        <p:nvSpPr>
          <p:cNvPr id="7" name="Rectangle 6"/>
          <p:cNvSpPr/>
          <p:nvPr/>
        </p:nvSpPr>
        <p:spPr>
          <a:xfrm>
            <a:off x="3942136" y="2922104"/>
            <a:ext cx="4782720" cy="1938992"/>
          </a:xfrm>
          <a:prstGeom prst="rect">
            <a:avLst/>
          </a:prstGeom>
          <a:noFill/>
        </p:spPr>
        <p:txBody>
          <a:bodyPr wrap="none" lIns="91440" tIns="45720" rIns="91440" bIns="45720">
            <a:spAutoFit/>
          </a:bodyPr>
          <a:lstStyle/>
          <a:p>
            <a:pPr algn="ctr"/>
            <a:r>
              <a:rPr lang="en-US" sz="4000" dirty="0">
                <a:ln w="0"/>
                <a:solidFill>
                  <a:schemeClr val="accent6">
                    <a:lumMod val="75000"/>
                  </a:schemeClr>
                </a:solidFill>
                <a:effectLst>
                  <a:outerShdw blurRad="38100" dist="25400" dir="5400000" algn="ctr" rotWithShape="0">
                    <a:srgbClr val="6E747A">
                      <a:alpha val="43000"/>
                    </a:srgbClr>
                  </a:outerShdw>
                </a:effectLst>
              </a:rPr>
              <a:t>Please don’t forget to </a:t>
            </a:r>
          </a:p>
          <a:p>
            <a:pPr algn="ctr"/>
            <a:r>
              <a:rPr lang="en-US" sz="4000" dirty="0">
                <a:ln w="0"/>
                <a:solidFill>
                  <a:schemeClr val="accent6">
                    <a:lumMod val="75000"/>
                  </a:schemeClr>
                </a:solidFill>
                <a:effectLst>
                  <a:outerShdw blurRad="38100" dist="25400" dir="5400000" algn="ctr" rotWithShape="0">
                    <a:srgbClr val="6E747A">
                      <a:alpha val="43000"/>
                    </a:srgbClr>
                  </a:outerShdw>
                </a:effectLst>
              </a:rPr>
              <a:t>scan in to have your </a:t>
            </a:r>
          </a:p>
          <a:p>
            <a:pPr algn="ctr"/>
            <a:r>
              <a:rPr lang="en-US" sz="4000" dirty="0">
                <a:ln w="0"/>
                <a:solidFill>
                  <a:schemeClr val="accent6">
                    <a:lumMod val="75000"/>
                  </a:schemeClr>
                </a:solidFill>
                <a:effectLst>
                  <a:outerShdw blurRad="38100" dist="25400" dir="5400000" algn="ctr" rotWithShape="0">
                    <a:srgbClr val="6E747A">
                      <a:alpha val="43000"/>
                    </a:srgbClr>
                  </a:outerShdw>
                </a:effectLst>
              </a:rPr>
              <a:t>attendance tracked.</a:t>
            </a:r>
          </a:p>
        </p:txBody>
      </p:sp>
    </p:spTree>
    <p:extLst>
      <p:ext uri="{BB962C8B-B14F-4D97-AF65-F5344CB8AC3E}">
        <p14:creationId xmlns:p14="http://schemas.microsoft.com/office/powerpoint/2010/main" val="2026020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idx="1"/>
          </p:nvPr>
        </p:nvSpPr>
        <p:spPr/>
        <p:txBody>
          <a:bodyPr/>
          <a:lstStyle/>
          <a:p>
            <a:r>
              <a:rPr lang="en-US" dirty="0" smtClean="0"/>
              <a:t>Need to look more at flexibility’s role in overall symptoms in a controlled and experimental or quasi-experimental design</a:t>
            </a:r>
          </a:p>
          <a:p>
            <a:r>
              <a:rPr lang="en-US" dirty="0" smtClean="0"/>
              <a:t>Would be interesting to consider difference with ACT or similar therapy specifically focused on address psychological flexibility for change</a:t>
            </a:r>
            <a:endParaRPr lang="en-US" dirty="0"/>
          </a:p>
        </p:txBody>
      </p:sp>
    </p:spTree>
    <p:extLst>
      <p:ext uri="{BB962C8B-B14F-4D97-AF65-F5344CB8AC3E}">
        <p14:creationId xmlns:p14="http://schemas.microsoft.com/office/powerpoint/2010/main" val="1749127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r>
              <a:rPr lang="en-US" dirty="0" err="1" smtClean="0"/>
              <a:t>pg</a:t>
            </a:r>
            <a:r>
              <a:rPr lang="en-US" dirty="0" smtClean="0"/>
              <a:t> 1, or… follow this </a:t>
            </a:r>
            <a:r>
              <a:rPr lang="en-US" dirty="0" smtClean="0">
                <a:hlinkClick r:id="rId2"/>
              </a:rPr>
              <a:t>link</a:t>
            </a:r>
            <a:endParaRPr lang="en-US" dirty="0"/>
          </a:p>
        </p:txBody>
      </p:sp>
      <p:sp>
        <p:nvSpPr>
          <p:cNvPr id="3" name="Content Placeholder 2"/>
          <p:cNvSpPr>
            <a:spLocks noGrp="1"/>
          </p:cNvSpPr>
          <p:nvPr>
            <p:ph idx="1"/>
          </p:nvPr>
        </p:nvSpPr>
        <p:spPr/>
        <p:txBody>
          <a:bodyPr numCol="2">
            <a:noAutofit/>
          </a:bodyPr>
          <a:lstStyle/>
          <a:p>
            <a:pPr marL="0" indent="0">
              <a:spcBef>
                <a:spcPts val="0"/>
              </a:spcBef>
              <a:buNone/>
            </a:pPr>
            <a:r>
              <a:rPr lang="en-US" sz="800" dirty="0"/>
              <a:t>American Psychological  Association, &amp; Duncan, B. L. (2010). </a:t>
            </a:r>
            <a:r>
              <a:rPr lang="en-US" sz="800" i="1" dirty="0"/>
              <a:t>The heart &amp; soul of change: Delivering what works in therapy</a:t>
            </a:r>
            <a:r>
              <a:rPr lang="en-US" sz="800" dirty="0"/>
              <a:t> (Second edition.). Washington, DC: American Psychological Association.</a:t>
            </a:r>
          </a:p>
          <a:p>
            <a:pPr marL="0" indent="0">
              <a:spcBef>
                <a:spcPts val="0"/>
              </a:spcBef>
              <a:buNone/>
            </a:pPr>
            <a:r>
              <a:rPr lang="en-US" sz="800" dirty="0"/>
              <a:t>American Psychological Association Presidential Task Force on Evidence-Based Practice. (2006). Evidence-based practice in psychology. </a:t>
            </a:r>
            <a:r>
              <a:rPr lang="en-US" sz="800" i="1" dirty="0"/>
              <a:t>American Psychologist, 61, </a:t>
            </a:r>
            <a:r>
              <a:rPr lang="en-US" sz="800" dirty="0"/>
              <a:t>271-285.</a:t>
            </a:r>
          </a:p>
          <a:p>
            <a:pPr marL="0" indent="0">
              <a:spcBef>
                <a:spcPts val="0"/>
              </a:spcBef>
              <a:buNone/>
            </a:pPr>
            <a:r>
              <a:rPr lang="en-US" sz="800" dirty="0"/>
              <a:t>Beck, J. S. (1995). </a:t>
            </a:r>
            <a:r>
              <a:rPr lang="en-US" sz="800" i="1" dirty="0"/>
              <a:t>Cognitive therapy: Basics and beyond</a:t>
            </a:r>
            <a:r>
              <a:rPr lang="en-US" sz="800" dirty="0"/>
              <a:t>. New York: Guilford Press.</a:t>
            </a:r>
          </a:p>
          <a:p>
            <a:pPr marL="0" indent="0">
              <a:spcBef>
                <a:spcPts val="0"/>
              </a:spcBef>
              <a:buNone/>
            </a:pPr>
            <a:r>
              <a:rPr lang="en-US" sz="800" dirty="0" err="1"/>
              <a:t>Berking</a:t>
            </a:r>
            <a:r>
              <a:rPr lang="en-US" sz="800" dirty="0"/>
              <a:t>, M., </a:t>
            </a:r>
            <a:r>
              <a:rPr lang="en-US" sz="800" dirty="0" err="1"/>
              <a:t>Neacsiu</a:t>
            </a:r>
            <a:r>
              <a:rPr lang="en-US" sz="800" dirty="0"/>
              <a:t>, A., </a:t>
            </a:r>
            <a:r>
              <a:rPr lang="en-US" sz="800" dirty="0" err="1"/>
              <a:t>Comtois</a:t>
            </a:r>
            <a:r>
              <a:rPr lang="en-US" sz="800" dirty="0"/>
              <a:t>, K., </a:t>
            </a:r>
            <a:r>
              <a:rPr lang="en-US" sz="800" dirty="0" err="1"/>
              <a:t>Linehan</a:t>
            </a:r>
            <a:r>
              <a:rPr lang="en-US" sz="800" dirty="0"/>
              <a:t>, M. (2009). The impact of experiential avoidance on the reduction of depression in treatment for borderline personality disorder. </a:t>
            </a:r>
            <a:r>
              <a:rPr lang="en-US" sz="800" i="1" dirty="0"/>
              <a:t>Behavior Research and Therapy,47</a:t>
            </a:r>
            <a:r>
              <a:rPr lang="en-US" sz="800" dirty="0"/>
              <a:t>(8), 663–370. </a:t>
            </a:r>
            <a:r>
              <a:rPr lang="en-US" sz="800" dirty="0" err="1"/>
              <a:t>doi</a:t>
            </a:r>
            <a:r>
              <a:rPr lang="en-US" sz="800" dirty="0"/>
              <a:t>: 10.1016/j.brat.2009.04.011</a:t>
            </a:r>
          </a:p>
          <a:p>
            <a:pPr marL="0" indent="0">
              <a:spcBef>
                <a:spcPts val="0"/>
              </a:spcBef>
              <a:buNone/>
            </a:pPr>
            <a:r>
              <a:rPr lang="en-US" sz="800" dirty="0" err="1"/>
              <a:t>Bisson</a:t>
            </a:r>
            <a:r>
              <a:rPr lang="en-US" sz="800" dirty="0"/>
              <a:t>, J., Ehlers, A., Matthews, R., Pilling, S., Richards, D., &amp; Turner, S. (2007). Psychological treatments for chronic post-traumatic stress disorder: Systematic review and meta-analysis</a:t>
            </a:r>
            <a:r>
              <a:rPr lang="en-US" sz="800" i="1" dirty="0"/>
              <a:t>. The British Journal of Psychiatry, 190</a:t>
            </a:r>
            <a:r>
              <a:rPr lang="en-US" sz="800" dirty="0"/>
              <a:t>, 97-104.</a:t>
            </a:r>
          </a:p>
          <a:p>
            <a:pPr marL="0" indent="0">
              <a:spcBef>
                <a:spcPts val="0"/>
              </a:spcBef>
              <a:buNone/>
            </a:pPr>
            <a:r>
              <a:rPr lang="en-US" sz="800" dirty="0"/>
              <a:t>Bond, F., &amp; </a:t>
            </a:r>
            <a:r>
              <a:rPr lang="en-US" sz="800" dirty="0" err="1"/>
              <a:t>Bunce</a:t>
            </a:r>
            <a:r>
              <a:rPr lang="en-US" sz="800" dirty="0"/>
              <a:t>, D. (2000). Mediators of change in emotion-focused and problem-focused worksite stress management interventions. </a:t>
            </a:r>
            <a:r>
              <a:rPr lang="en-US" sz="800" i="1" dirty="0"/>
              <a:t>Journal of Occupational Health Psychology, 5,</a:t>
            </a:r>
            <a:r>
              <a:rPr lang="en-US" sz="800" dirty="0"/>
              <a:t> 156 – 163.</a:t>
            </a:r>
          </a:p>
          <a:p>
            <a:pPr marL="0" indent="0">
              <a:spcBef>
                <a:spcPts val="0"/>
              </a:spcBef>
              <a:buNone/>
            </a:pPr>
            <a:r>
              <a:rPr lang="en-US" sz="800" dirty="0"/>
              <a:t>Bond, F., Hayes, S., Baer, R., Carpenter, K., </a:t>
            </a:r>
            <a:r>
              <a:rPr lang="en-US" sz="800" dirty="0" err="1"/>
              <a:t>Guenole</a:t>
            </a:r>
            <a:r>
              <a:rPr lang="en-US" sz="800" dirty="0"/>
              <a:t>, N., </a:t>
            </a:r>
            <a:r>
              <a:rPr lang="en-US" sz="800" dirty="0" err="1"/>
              <a:t>Orcutt</a:t>
            </a:r>
            <a:r>
              <a:rPr lang="en-US" sz="800" dirty="0"/>
              <a:t>, H., Waltz, T. &amp; </a:t>
            </a:r>
            <a:r>
              <a:rPr lang="en-US" sz="800" dirty="0" err="1"/>
              <a:t>Zettle</a:t>
            </a:r>
            <a:r>
              <a:rPr lang="en-US" sz="800" dirty="0"/>
              <a:t>, R. (2011). Preliminary psychometric properties of the Acceptance and Action Questionnaire–II: A revised measure of psychological inflexibility and experiential avoidance. </a:t>
            </a:r>
            <a:r>
              <a:rPr lang="en-US" sz="800" i="1" dirty="0"/>
              <a:t>Behavior Therapy</a:t>
            </a:r>
            <a:r>
              <a:rPr lang="en-US" sz="800" dirty="0"/>
              <a:t>, </a:t>
            </a:r>
            <a:r>
              <a:rPr lang="en-US" sz="800" i="1" dirty="0"/>
              <a:t>42</a:t>
            </a:r>
            <a:r>
              <a:rPr lang="en-US" sz="800" dirty="0"/>
              <a:t>(4), 676-688. doi:10.1016/j.beth.2011.03.007</a:t>
            </a:r>
          </a:p>
          <a:p>
            <a:pPr marL="0" indent="0">
              <a:spcBef>
                <a:spcPts val="0"/>
              </a:spcBef>
              <a:buNone/>
            </a:pPr>
            <a:r>
              <a:rPr lang="en-US" sz="800" dirty="0"/>
              <a:t>Brown , G. S., and T. Minami. (2010) "Outcomes Management, Reimbursement, and the Future of Psychotherapy." </a:t>
            </a:r>
            <a:r>
              <a:rPr lang="en-US" sz="800" i="1" dirty="0"/>
              <a:t>The Heart &amp; Soul of Change: Delivering What Works in Therapy</a:t>
            </a:r>
            <a:r>
              <a:rPr lang="en-US" sz="800" dirty="0"/>
              <a:t>. By American Psychological Association and B. L. Duncan. 2nd ed. Washington, DC: American Psychological Association, 2010. 267-97. Print.</a:t>
            </a:r>
          </a:p>
          <a:p>
            <a:pPr marL="0" indent="0">
              <a:spcBef>
                <a:spcPts val="0"/>
              </a:spcBef>
              <a:buNone/>
            </a:pPr>
            <a:r>
              <a:rPr lang="en-US" sz="800" dirty="0" err="1"/>
              <a:t>Cuijpers</a:t>
            </a:r>
            <a:r>
              <a:rPr lang="en-US" sz="800" dirty="0"/>
              <a:t>, P., </a:t>
            </a:r>
            <a:r>
              <a:rPr lang="en-US" sz="800" dirty="0" err="1"/>
              <a:t>Andersson</a:t>
            </a:r>
            <a:r>
              <a:rPr lang="en-US" sz="800" dirty="0"/>
              <a:t>, G., </a:t>
            </a:r>
            <a:r>
              <a:rPr lang="en-US" sz="800" dirty="0" err="1"/>
              <a:t>Donker</a:t>
            </a:r>
            <a:r>
              <a:rPr lang="en-US" sz="800" dirty="0"/>
              <a:t>, T., &amp; Van </a:t>
            </a:r>
            <a:r>
              <a:rPr lang="en-US" sz="800" dirty="0" err="1"/>
              <a:t>Straten</a:t>
            </a:r>
            <a:r>
              <a:rPr lang="en-US" sz="800" dirty="0"/>
              <a:t>, A. (2011). Psychological treatment of depression: Results of a series of meta-analyses. </a:t>
            </a:r>
            <a:r>
              <a:rPr lang="en-US" sz="800" i="1" dirty="0"/>
              <a:t>Nordic Journal of </a:t>
            </a:r>
            <a:r>
              <a:rPr lang="en-US" sz="800" i="1" dirty="0" err="1"/>
              <a:t>Psychitary</a:t>
            </a:r>
            <a:r>
              <a:rPr lang="en-US" sz="800" i="1" dirty="0"/>
              <a:t>, 65</a:t>
            </a:r>
            <a:r>
              <a:rPr lang="en-US" sz="800" dirty="0"/>
              <a:t>, 354-364.</a:t>
            </a:r>
          </a:p>
          <a:p>
            <a:pPr marL="0" indent="0">
              <a:spcBef>
                <a:spcPts val="0"/>
              </a:spcBef>
              <a:buNone/>
            </a:pPr>
            <a:r>
              <a:rPr lang="en-US" sz="800" dirty="0" err="1"/>
              <a:t>Dalrymple</a:t>
            </a:r>
            <a:r>
              <a:rPr lang="en-US" sz="800" dirty="0"/>
              <a:t>, K., Herbert, J. (2007). Acceptance and commitment therapy for generalized social anxiety disorder: A pilot study. </a:t>
            </a:r>
            <a:r>
              <a:rPr lang="en-US" sz="800" i="1" dirty="0"/>
              <a:t>Behavior Modification, 31</a:t>
            </a:r>
            <a:r>
              <a:rPr lang="en-US" sz="800" dirty="0"/>
              <a:t>(5), 543–568. </a:t>
            </a:r>
            <a:r>
              <a:rPr lang="en-US" sz="800" dirty="0" err="1"/>
              <a:t>doi</a:t>
            </a:r>
            <a:r>
              <a:rPr lang="en-US" sz="800" dirty="0"/>
              <a:t>: 10.1177/0145445507302037</a:t>
            </a:r>
          </a:p>
          <a:p>
            <a:pPr marL="0" indent="0">
              <a:spcBef>
                <a:spcPts val="0"/>
              </a:spcBef>
              <a:buNone/>
            </a:pPr>
            <a:r>
              <a:rPr lang="en-US" sz="800" dirty="0"/>
              <a:t>Fee, practice, and managed care survey. (2006, January). </a:t>
            </a:r>
            <a:r>
              <a:rPr lang="en-US" sz="800" i="1" dirty="0"/>
              <a:t>Psychotherapy Finances, 32</a:t>
            </a:r>
            <a:r>
              <a:rPr lang="en-US" sz="800" dirty="0"/>
              <a:t>, 1-5.</a:t>
            </a:r>
          </a:p>
          <a:p>
            <a:pPr marL="0" indent="0">
              <a:spcBef>
                <a:spcPts val="0"/>
              </a:spcBef>
              <a:buNone/>
            </a:pPr>
            <a:r>
              <a:rPr lang="en-US" sz="800" dirty="0" err="1"/>
              <a:t>Goldfried</a:t>
            </a:r>
            <a:r>
              <a:rPr lang="en-US" sz="800" dirty="0"/>
              <a:t>, M., &amp; Wolfe, B. (1998). Toward a more clinically valid approach to therapy research. </a:t>
            </a:r>
            <a:r>
              <a:rPr lang="en-US" sz="800" i="1" dirty="0"/>
              <a:t>Journal of Consulting and Clinical Psychology, 66, </a:t>
            </a:r>
            <a:r>
              <a:rPr lang="en-US" sz="800" dirty="0"/>
              <a:t>143-150.</a:t>
            </a:r>
          </a:p>
          <a:p>
            <a:pPr marL="0" indent="0">
              <a:spcBef>
                <a:spcPts val="0"/>
              </a:spcBef>
              <a:buNone/>
            </a:pPr>
            <a:r>
              <a:rPr lang="en-US" sz="800" dirty="0"/>
              <a:t>Hayes, S. &amp; Lillis, J. (2012). </a:t>
            </a:r>
            <a:r>
              <a:rPr lang="en-US" sz="800" i="1" dirty="0"/>
              <a:t>Acceptance</a:t>
            </a:r>
            <a:r>
              <a:rPr lang="en-US" sz="800" dirty="0"/>
              <a:t> </a:t>
            </a:r>
            <a:r>
              <a:rPr lang="en-US" sz="800" i="1" dirty="0"/>
              <a:t> and Commitment Therapy (Theories of Psychotherapy)</a:t>
            </a:r>
            <a:r>
              <a:rPr lang="en-US" sz="800" dirty="0"/>
              <a:t>. Washington, D. C.: American Psychological Association.</a:t>
            </a:r>
          </a:p>
          <a:p>
            <a:pPr marL="0" indent="0">
              <a:spcBef>
                <a:spcPts val="0"/>
              </a:spcBef>
              <a:buNone/>
            </a:pPr>
            <a:r>
              <a:rPr lang="en-US" sz="800" dirty="0"/>
              <a:t>Hayes, S., </a:t>
            </a:r>
            <a:r>
              <a:rPr lang="en-US" sz="800" dirty="0" err="1"/>
              <a:t>Luoma</a:t>
            </a:r>
            <a:r>
              <a:rPr lang="en-US" sz="800" dirty="0"/>
              <a:t>, J., Bon, F., Masuda, A., &amp; Lillis, J. (2006). Acceptance and Commitment  Therapy: Model, processes and outcomes. </a:t>
            </a:r>
            <a:r>
              <a:rPr lang="en-US" sz="800" i="1" dirty="0"/>
              <a:t>Behavior Research and Therapy, 44</a:t>
            </a:r>
            <a:r>
              <a:rPr lang="en-US" sz="800" dirty="0"/>
              <a:t>, 1-25. </a:t>
            </a:r>
            <a:r>
              <a:rPr lang="en-US" sz="800" dirty="0" err="1"/>
              <a:t>doi</a:t>
            </a:r>
            <a:r>
              <a:rPr lang="en-US" sz="800" dirty="0"/>
              <a:t>: 10.1016/j.brat.2005.06.006</a:t>
            </a:r>
          </a:p>
          <a:p>
            <a:pPr marL="0" indent="0">
              <a:spcBef>
                <a:spcPts val="0"/>
              </a:spcBef>
              <a:buNone/>
            </a:pPr>
            <a:r>
              <a:rPr lang="en-US" sz="800" dirty="0"/>
              <a:t>Hayes, S., </a:t>
            </a:r>
            <a:r>
              <a:rPr lang="en-US" sz="800" dirty="0" err="1"/>
              <a:t>Strosahl</a:t>
            </a:r>
            <a:r>
              <a:rPr lang="en-US" sz="800" dirty="0"/>
              <a:t>, K., Wilson, K., </a:t>
            </a:r>
            <a:r>
              <a:rPr lang="en-US" sz="800" dirty="0" err="1"/>
              <a:t>Bissett</a:t>
            </a:r>
            <a:r>
              <a:rPr lang="en-US" sz="800" dirty="0"/>
              <a:t>, R., </a:t>
            </a:r>
            <a:r>
              <a:rPr lang="en-US" sz="800" dirty="0" err="1"/>
              <a:t>Pistorello</a:t>
            </a:r>
            <a:r>
              <a:rPr lang="en-US" sz="800" dirty="0"/>
              <a:t>, J., </a:t>
            </a:r>
            <a:r>
              <a:rPr lang="en-US" sz="800" dirty="0" err="1"/>
              <a:t>Toarmino</a:t>
            </a:r>
            <a:r>
              <a:rPr lang="en-US" sz="800" dirty="0"/>
              <a:t>, D., </a:t>
            </a:r>
            <a:r>
              <a:rPr lang="en-US" sz="800" dirty="0" err="1"/>
              <a:t>Polusny</a:t>
            </a:r>
            <a:r>
              <a:rPr lang="en-US" sz="800" dirty="0"/>
              <a:t>, M., Dykstra, T., Batten, S., Bergan, J., Stewart, S., </a:t>
            </a:r>
            <a:r>
              <a:rPr lang="en-US" sz="800" dirty="0" err="1"/>
              <a:t>Zvolensky</a:t>
            </a:r>
            <a:r>
              <a:rPr lang="en-US" sz="800" dirty="0"/>
              <a:t>, M., </a:t>
            </a:r>
            <a:r>
              <a:rPr lang="en-US" sz="800" dirty="0" err="1"/>
              <a:t>Eifert</a:t>
            </a:r>
            <a:r>
              <a:rPr lang="en-US" sz="800" dirty="0"/>
              <a:t>, G., Bond, F., Forsyth, J., </a:t>
            </a:r>
            <a:r>
              <a:rPr lang="en-US" sz="800" dirty="0" err="1"/>
              <a:t>Karekla</a:t>
            </a:r>
            <a:r>
              <a:rPr lang="en-US" sz="800" dirty="0"/>
              <a:t>, M., &amp; McCurry, S. (2004). Measuring experiential avoidance: A preliminary test of a working model. </a:t>
            </a:r>
            <a:r>
              <a:rPr lang="en-US" sz="800" i="1" dirty="0"/>
              <a:t>The Psychological Record</a:t>
            </a:r>
            <a:r>
              <a:rPr lang="en-US" sz="800" dirty="0"/>
              <a:t>, </a:t>
            </a:r>
            <a:r>
              <a:rPr lang="en-US" sz="800" i="1" dirty="0"/>
              <a:t>54</a:t>
            </a:r>
            <a:r>
              <a:rPr lang="en-US" sz="800" dirty="0"/>
              <a:t>(4), 553-578.</a:t>
            </a:r>
          </a:p>
          <a:p>
            <a:pPr marL="0" indent="0">
              <a:spcBef>
                <a:spcPts val="0"/>
              </a:spcBef>
              <a:buNone/>
            </a:pPr>
            <a:r>
              <a:rPr lang="en-US" sz="800" dirty="0" err="1"/>
              <a:t>Hunot</a:t>
            </a:r>
            <a:r>
              <a:rPr lang="en-US" sz="800" dirty="0"/>
              <a:t>, V., Churchill, R., </a:t>
            </a:r>
            <a:r>
              <a:rPr lang="en-US" sz="800" dirty="0" err="1"/>
              <a:t>Teixera</a:t>
            </a:r>
            <a:r>
              <a:rPr lang="en-US" sz="800" dirty="0"/>
              <a:t>, V., &amp; Silva de Lima, M. (2010). Psychological therapies for generalized anxiety disorder</a:t>
            </a:r>
            <a:r>
              <a:rPr lang="en-US" sz="800" i="1" dirty="0"/>
              <a:t>. Cochrane Database of Systematic Reviews, 4</a:t>
            </a:r>
            <a:r>
              <a:rPr lang="en-US" sz="800" dirty="0"/>
              <a:t>.</a:t>
            </a:r>
          </a:p>
          <a:p>
            <a:pPr marL="0" indent="0">
              <a:spcBef>
                <a:spcPts val="0"/>
              </a:spcBef>
              <a:buNone/>
            </a:pPr>
            <a:r>
              <a:rPr lang="en-US" sz="800" dirty="0"/>
              <a:t>Huntley, A., Araya, R., &amp; Salisbury, C. (2012). Group psychological therapies for depression in the community: Systematic review and meta-analysis. </a:t>
            </a:r>
            <a:r>
              <a:rPr lang="en-US" sz="800" i="1" dirty="0"/>
              <a:t>The British Journal of Psychiatry, 200,</a:t>
            </a:r>
            <a:r>
              <a:rPr lang="en-US" sz="800" dirty="0"/>
              <a:t> 184-190.</a:t>
            </a:r>
          </a:p>
          <a:p>
            <a:pPr marL="0" indent="0">
              <a:spcBef>
                <a:spcPts val="0"/>
              </a:spcBef>
              <a:buNone/>
            </a:pPr>
            <a:r>
              <a:rPr lang="en-US" sz="800" dirty="0" err="1"/>
              <a:t>Kashdan</a:t>
            </a:r>
            <a:r>
              <a:rPr lang="en-US" sz="800" dirty="0"/>
              <a:t>, T., &amp; </a:t>
            </a:r>
            <a:r>
              <a:rPr lang="en-US" sz="800" dirty="0" err="1"/>
              <a:t>Rottenberg</a:t>
            </a:r>
            <a:r>
              <a:rPr lang="en-US" sz="800" dirty="0"/>
              <a:t>, J. (2010). Psychological flexibility as a fundamental aspect of health. </a:t>
            </a:r>
            <a:r>
              <a:rPr lang="en-US" sz="800" i="1" dirty="0"/>
              <a:t>Clinical Psychology Review</a:t>
            </a:r>
            <a:r>
              <a:rPr lang="en-US" sz="800" dirty="0"/>
              <a:t>, </a:t>
            </a:r>
            <a:r>
              <a:rPr lang="en-US" sz="800" i="1" dirty="0"/>
              <a:t>30</a:t>
            </a:r>
            <a:r>
              <a:rPr lang="en-US" sz="800" dirty="0"/>
              <a:t>(4), 467-480. doi:10.1016/j.cpr.2010.04.006</a:t>
            </a:r>
          </a:p>
          <a:p>
            <a:pPr marL="0" indent="0">
              <a:spcBef>
                <a:spcPts val="0"/>
              </a:spcBef>
              <a:buNone/>
            </a:pPr>
            <a:r>
              <a:rPr lang="en-US" sz="800" dirty="0"/>
              <a:t>Leahy, R. L., </a:t>
            </a:r>
            <a:r>
              <a:rPr lang="en-US" sz="800" dirty="0" err="1"/>
              <a:t>Tirch</a:t>
            </a:r>
            <a:r>
              <a:rPr lang="en-US" sz="800" dirty="0"/>
              <a:t>, D. D., &amp; </a:t>
            </a:r>
            <a:r>
              <a:rPr lang="en-US" sz="800" dirty="0" err="1"/>
              <a:t>Melwani</a:t>
            </a:r>
            <a:r>
              <a:rPr lang="en-US" sz="800" dirty="0"/>
              <a:t>, P. S. (2012). Processes underlying depression: Risk aversion, emotional schemas, and psychological flexibility. </a:t>
            </a:r>
            <a:r>
              <a:rPr lang="en-US" sz="800" i="1" dirty="0"/>
              <a:t>International Journal of Cognitive Therapy</a:t>
            </a:r>
            <a:r>
              <a:rPr lang="en-US" sz="800" dirty="0"/>
              <a:t>, </a:t>
            </a:r>
            <a:r>
              <a:rPr lang="en-US" sz="800" i="1" dirty="0"/>
              <a:t>5</a:t>
            </a:r>
            <a:r>
              <a:rPr lang="en-US" sz="800" dirty="0"/>
              <a:t>(4), 362-379. doi:10.1521/ijct.2012.5.4.362</a:t>
            </a:r>
          </a:p>
          <a:p>
            <a:pPr marL="0" indent="0">
              <a:spcBef>
                <a:spcPts val="0"/>
              </a:spcBef>
              <a:buNone/>
            </a:pPr>
            <a:r>
              <a:rPr lang="en-US" sz="800" dirty="0" err="1"/>
              <a:t>Levenson</a:t>
            </a:r>
            <a:r>
              <a:rPr lang="en-US" sz="800" dirty="0"/>
              <a:t>, H. (1995).</a:t>
            </a:r>
            <a:r>
              <a:rPr lang="en-US" sz="800" i="1" dirty="0"/>
              <a:t> Time-limited dynamic psychotherapy: A guide to clinical practice. </a:t>
            </a:r>
            <a:r>
              <a:rPr lang="en-US" sz="800" dirty="0"/>
              <a:t>New York: Basic Books.</a:t>
            </a:r>
          </a:p>
          <a:p>
            <a:pPr marL="0" indent="0">
              <a:spcBef>
                <a:spcPts val="0"/>
              </a:spcBef>
              <a:buNone/>
            </a:pPr>
            <a:r>
              <a:rPr lang="en-US" sz="800" dirty="0"/>
              <a:t>Levin, M. E., Hayes, S. C., </a:t>
            </a:r>
            <a:r>
              <a:rPr lang="en-US" sz="800" dirty="0" err="1"/>
              <a:t>Pistorello</a:t>
            </a:r>
            <a:r>
              <a:rPr lang="en-US" sz="800" dirty="0"/>
              <a:t>, J., &amp; Seeley, J. R. (2016). Web‐based self‐help for preventing mental health problems in universities: Comparing acceptance and commitment training to mental health education. </a:t>
            </a:r>
            <a:r>
              <a:rPr lang="en-US" sz="800" i="1" dirty="0"/>
              <a:t>Journal of Clinical Psychology</a:t>
            </a:r>
            <a:r>
              <a:rPr lang="en-US" sz="800" dirty="0"/>
              <a:t>, </a:t>
            </a:r>
            <a:r>
              <a:rPr lang="en-US" sz="800" i="1" dirty="0"/>
              <a:t>72</a:t>
            </a:r>
            <a:r>
              <a:rPr lang="en-US" sz="800" dirty="0"/>
              <a:t>(3), 207-225. doi:10.1002/jclp.22254</a:t>
            </a:r>
          </a:p>
          <a:p>
            <a:pPr marL="0" indent="0">
              <a:spcBef>
                <a:spcPts val="0"/>
              </a:spcBef>
              <a:buNone/>
            </a:pPr>
            <a:r>
              <a:rPr lang="en-US" sz="800" dirty="0"/>
              <a:t>Levin, M. E., </a:t>
            </a:r>
            <a:r>
              <a:rPr lang="en-US" sz="800" dirty="0" err="1"/>
              <a:t>Pistorello</a:t>
            </a:r>
            <a:r>
              <a:rPr lang="en-US" sz="800" dirty="0"/>
              <a:t>, J., Hayes, S. C., Seeley, J. R., &amp; Levin, C. (2015). Feasibility of an acceptance and commitment therapy adjunctive web-based program for counseling centers. </a:t>
            </a:r>
            <a:r>
              <a:rPr lang="en-US" sz="800" i="1" dirty="0"/>
              <a:t>Journal of Counseling Psychology</a:t>
            </a:r>
            <a:r>
              <a:rPr lang="en-US" sz="800" dirty="0"/>
              <a:t>, </a:t>
            </a:r>
            <a:r>
              <a:rPr lang="en-US" sz="800" i="1" dirty="0"/>
              <a:t>62</a:t>
            </a:r>
            <a:r>
              <a:rPr lang="en-US" sz="800" dirty="0"/>
              <a:t>(3), 529-536. doi:10.1037/cou0000083</a:t>
            </a:r>
          </a:p>
          <a:p>
            <a:pPr marL="0" indent="0">
              <a:spcBef>
                <a:spcPts val="0"/>
              </a:spcBef>
              <a:buNone/>
            </a:pPr>
            <a:endParaRPr lang="en-US" sz="800" dirty="0"/>
          </a:p>
        </p:txBody>
      </p:sp>
    </p:spTree>
    <p:extLst>
      <p:ext uri="{BB962C8B-B14F-4D97-AF65-F5344CB8AC3E}">
        <p14:creationId xmlns:p14="http://schemas.microsoft.com/office/powerpoint/2010/main" val="1481818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err="1"/>
              <a:t>pg</a:t>
            </a:r>
            <a:r>
              <a:rPr lang="en-US" dirty="0"/>
              <a:t> </a:t>
            </a:r>
            <a:r>
              <a:rPr lang="en-US" dirty="0" smtClean="0"/>
              <a:t>2, </a:t>
            </a:r>
            <a:r>
              <a:rPr lang="en-US" dirty="0"/>
              <a:t>or… follow this </a:t>
            </a:r>
            <a:r>
              <a:rPr lang="en-US" dirty="0">
                <a:hlinkClick r:id="rId2"/>
              </a:rPr>
              <a:t>link</a:t>
            </a:r>
            <a:endParaRPr lang="en-US" dirty="0"/>
          </a:p>
        </p:txBody>
      </p:sp>
      <p:sp>
        <p:nvSpPr>
          <p:cNvPr id="3" name="Content Placeholder 2"/>
          <p:cNvSpPr>
            <a:spLocks noGrp="1"/>
          </p:cNvSpPr>
          <p:nvPr>
            <p:ph idx="1"/>
          </p:nvPr>
        </p:nvSpPr>
        <p:spPr/>
        <p:txBody>
          <a:bodyPr numCol="2">
            <a:noAutofit/>
          </a:bodyPr>
          <a:lstStyle/>
          <a:p>
            <a:pPr marL="0" indent="0">
              <a:spcBef>
                <a:spcPts val="0"/>
              </a:spcBef>
              <a:buNone/>
            </a:pPr>
            <a:r>
              <a:rPr lang="en-US" sz="900" dirty="0" err="1"/>
              <a:t>Linehan</a:t>
            </a:r>
            <a:r>
              <a:rPr lang="en-US" sz="900" dirty="0"/>
              <a:t>, M. M. (1993). </a:t>
            </a:r>
            <a:r>
              <a:rPr lang="en-US" sz="900" i="1" dirty="0"/>
              <a:t>Cognitive Behavioral Treatment of Borderline Personality Disorder</a:t>
            </a:r>
            <a:r>
              <a:rPr lang="en-US" sz="900" dirty="0"/>
              <a:t>. New York: Guilford Press.</a:t>
            </a:r>
          </a:p>
          <a:p>
            <a:pPr marL="0" indent="0">
              <a:spcBef>
                <a:spcPts val="0"/>
              </a:spcBef>
              <a:buNone/>
            </a:pPr>
            <a:r>
              <a:rPr lang="en-US" sz="900" dirty="0"/>
              <a:t>Mark, T., Coffey, R., </a:t>
            </a:r>
            <a:r>
              <a:rPr lang="en-US" sz="900" dirty="0" err="1"/>
              <a:t>McKusick</a:t>
            </a:r>
            <a:r>
              <a:rPr lang="en-US" sz="900" dirty="0"/>
              <a:t>, D., Harwood, H., King, E., </a:t>
            </a:r>
            <a:r>
              <a:rPr lang="en-US" sz="900" dirty="0" err="1"/>
              <a:t>Bouchery</a:t>
            </a:r>
            <a:r>
              <a:rPr lang="en-US" sz="900" dirty="0"/>
              <a:t>, E., et al. (2005). </a:t>
            </a:r>
            <a:r>
              <a:rPr lang="en-US" sz="900" i="1" dirty="0"/>
              <a:t>National estimates of expenditures for mental health services and substance abuse treatment, 1991-2001</a:t>
            </a:r>
            <a:r>
              <a:rPr lang="en-US" sz="900" dirty="0"/>
              <a:t> (SAMHSA Publication No. SMA 05-3999). Rockville, MD: Substance Abuse and Mental Health Services Administration.</a:t>
            </a:r>
          </a:p>
          <a:p>
            <a:pPr marL="0" indent="0">
              <a:spcBef>
                <a:spcPts val="0"/>
              </a:spcBef>
              <a:buNone/>
            </a:pPr>
            <a:r>
              <a:rPr lang="en-US" sz="900" dirty="0"/>
              <a:t>Masuda, A., Hayes, S., Fletcher, L., </a:t>
            </a:r>
            <a:r>
              <a:rPr lang="en-US" sz="900" dirty="0" err="1"/>
              <a:t>Seignourel</a:t>
            </a:r>
            <a:r>
              <a:rPr lang="en-US" sz="900" dirty="0"/>
              <a:t>, P., Bunting, K., </a:t>
            </a:r>
            <a:r>
              <a:rPr lang="en-US" sz="900" dirty="0" err="1"/>
              <a:t>Herbst</a:t>
            </a:r>
            <a:r>
              <a:rPr lang="en-US" sz="900" dirty="0"/>
              <a:t>, S., </a:t>
            </a:r>
            <a:r>
              <a:rPr lang="en-US" sz="900" dirty="0" err="1"/>
              <a:t>Twohig</a:t>
            </a:r>
            <a:r>
              <a:rPr lang="en-US" sz="900" dirty="0"/>
              <a:t>, M., Lillis, J., (2007). Impact of acceptance and commitment therapy versus education on stigma toward people with psychological disorders. </a:t>
            </a:r>
            <a:r>
              <a:rPr lang="en-US" sz="900" i="1" dirty="0"/>
              <a:t>Behavior Research and Therapy, 45</a:t>
            </a:r>
            <a:r>
              <a:rPr lang="en-US" sz="900" dirty="0"/>
              <a:t>(11), 2764–2772. </a:t>
            </a:r>
            <a:r>
              <a:rPr lang="en-US" sz="900" dirty="0" err="1"/>
              <a:t>doi</a:t>
            </a:r>
            <a:r>
              <a:rPr lang="en-US" sz="900" dirty="0"/>
              <a:t>: 10.1016/j.brat.2007.05.008</a:t>
            </a:r>
          </a:p>
          <a:p>
            <a:pPr marL="0" indent="0">
              <a:spcBef>
                <a:spcPts val="0"/>
              </a:spcBef>
              <a:buNone/>
            </a:pPr>
            <a:r>
              <a:rPr lang="en-US" sz="900" dirty="0" err="1"/>
              <a:t>McCraken</a:t>
            </a:r>
            <a:r>
              <a:rPr lang="en-US" sz="900" dirty="0"/>
              <a:t>, L. (1998). Learning to live with pain: acceptance of pain predicts adjustment in persons with chronic pain. </a:t>
            </a:r>
            <a:r>
              <a:rPr lang="en-US" sz="900" i="1" dirty="0"/>
              <a:t>Pain</a:t>
            </a:r>
            <a:r>
              <a:rPr lang="en-US" sz="900" dirty="0"/>
              <a:t>, </a:t>
            </a:r>
            <a:r>
              <a:rPr lang="en-US" sz="900" i="1" dirty="0"/>
              <a:t>74</a:t>
            </a:r>
            <a:r>
              <a:rPr lang="en-US" sz="900" dirty="0"/>
              <a:t>, 21-27. doi:10.1016/S0304-3959(97)00146-2</a:t>
            </a:r>
          </a:p>
          <a:p>
            <a:pPr marL="0" indent="0">
              <a:spcBef>
                <a:spcPts val="0"/>
              </a:spcBef>
              <a:buNone/>
            </a:pPr>
            <a:r>
              <a:rPr lang="en-US" sz="900" dirty="0"/>
              <a:t>Minami, T., &amp; </a:t>
            </a:r>
            <a:r>
              <a:rPr lang="en-US" sz="900" dirty="0" err="1"/>
              <a:t>Wampold</a:t>
            </a:r>
            <a:r>
              <a:rPr lang="en-US" sz="900" dirty="0"/>
              <a:t>, B. E. (2008). Adult psychotherapy In the real world. In W. B. Walsh (Ed.), </a:t>
            </a:r>
            <a:r>
              <a:rPr lang="en-US" sz="900" i="1" dirty="0"/>
              <a:t>Biennial review of counseling psychology </a:t>
            </a:r>
            <a:r>
              <a:rPr lang="en-US" sz="900" dirty="0"/>
              <a:t>(Vol. 1, pp. 27-45). New York: Taylor &amp; Francis.</a:t>
            </a:r>
          </a:p>
          <a:p>
            <a:pPr marL="0" indent="0">
              <a:spcBef>
                <a:spcPts val="0"/>
              </a:spcBef>
              <a:buNone/>
            </a:pPr>
            <a:r>
              <a:rPr lang="en-US" sz="900" dirty="0" err="1"/>
              <a:t>Mulvey</a:t>
            </a:r>
            <a:r>
              <a:rPr lang="en-US" sz="900" dirty="0"/>
              <a:t>, K., Hubbard, S., &amp; Hayashi, S. (2003). A national study of the substance abuse treatment workforce. </a:t>
            </a:r>
            <a:r>
              <a:rPr lang="en-US" sz="900" i="1" dirty="0"/>
              <a:t>Journal of Substance Abuse Treatment. 24, </a:t>
            </a:r>
            <a:r>
              <a:rPr lang="en-US" sz="900" dirty="0"/>
              <a:t>51-57.</a:t>
            </a:r>
          </a:p>
          <a:p>
            <a:pPr marL="0" indent="0">
              <a:spcBef>
                <a:spcPts val="0"/>
              </a:spcBef>
              <a:buNone/>
            </a:pPr>
            <a:r>
              <a:rPr lang="en-US" sz="900" dirty="0"/>
              <a:t>Niles, A., </a:t>
            </a:r>
            <a:r>
              <a:rPr lang="en-US" sz="900" dirty="0" err="1"/>
              <a:t>Burklund</a:t>
            </a:r>
            <a:r>
              <a:rPr lang="en-US" sz="900" dirty="0"/>
              <a:t>, L., Arch, J., Lieberman, M., </a:t>
            </a:r>
            <a:r>
              <a:rPr lang="en-US" sz="900" dirty="0" err="1"/>
              <a:t>Saxbe</a:t>
            </a:r>
            <a:r>
              <a:rPr lang="en-US" sz="900" dirty="0"/>
              <a:t>, D., &amp; </a:t>
            </a:r>
            <a:r>
              <a:rPr lang="en-US" sz="900" dirty="0" err="1"/>
              <a:t>Craske</a:t>
            </a:r>
            <a:r>
              <a:rPr lang="en-US" sz="900" dirty="0"/>
              <a:t>, M. (2014). Cognitive mediators of treatment for social anxiety disorder: Comparing acceptance and commitment therapy and cognitive-behavioral therapy. </a:t>
            </a:r>
            <a:r>
              <a:rPr lang="en-US" sz="900" i="1" dirty="0"/>
              <a:t>Behavior Therapy</a:t>
            </a:r>
            <a:r>
              <a:rPr lang="en-US" sz="900" dirty="0"/>
              <a:t>, </a:t>
            </a:r>
            <a:r>
              <a:rPr lang="en-US" sz="900" i="1" dirty="0"/>
              <a:t>45</a:t>
            </a:r>
            <a:r>
              <a:rPr lang="en-US" sz="900" dirty="0"/>
              <a:t>(5), 664-677. doi:10.1016/j.beth.2014.04.006</a:t>
            </a:r>
          </a:p>
          <a:p>
            <a:pPr marL="0" indent="0">
              <a:spcBef>
                <a:spcPts val="0"/>
              </a:spcBef>
              <a:buNone/>
            </a:pPr>
            <a:r>
              <a:rPr lang="en-US" sz="900" dirty="0" err="1"/>
              <a:t>Olfson</a:t>
            </a:r>
            <a:r>
              <a:rPr lang="en-US" sz="900" dirty="0"/>
              <a:t>, M., Marcus, S., </a:t>
            </a:r>
            <a:r>
              <a:rPr lang="en-US" sz="900" dirty="0" err="1"/>
              <a:t>Druss</a:t>
            </a:r>
            <a:r>
              <a:rPr lang="en-US" sz="900" dirty="0"/>
              <a:t>, B., &amp; </a:t>
            </a:r>
            <a:r>
              <a:rPr lang="en-US" sz="900" dirty="0" err="1"/>
              <a:t>Pincus</a:t>
            </a:r>
            <a:r>
              <a:rPr lang="en-US" sz="900" dirty="0"/>
              <a:t>, H. (2002). National trends in the use of outpatient psychotherapy. </a:t>
            </a:r>
            <a:r>
              <a:rPr lang="en-US" sz="900" i="1" dirty="0"/>
              <a:t>American Journal of Psychiatry, 159</a:t>
            </a:r>
            <a:r>
              <a:rPr lang="en-US" sz="900" dirty="0"/>
              <a:t>, 1914-1920.</a:t>
            </a:r>
          </a:p>
          <a:p>
            <a:pPr marL="0" indent="0">
              <a:spcBef>
                <a:spcPts val="0"/>
              </a:spcBef>
              <a:buNone/>
            </a:pPr>
            <a:r>
              <a:rPr lang="en-US" sz="900" dirty="0" err="1"/>
              <a:t>Pargament</a:t>
            </a:r>
            <a:r>
              <a:rPr lang="en-US" sz="900" dirty="0"/>
              <a:t>, K., &amp; Koenig, H. (2000). The many methods of religious coping: Development and initial validation of the RCOPE. </a:t>
            </a:r>
            <a:r>
              <a:rPr lang="en-US" sz="900" i="1" dirty="0"/>
              <a:t>Journal of Clinical Psychology</a:t>
            </a:r>
            <a:r>
              <a:rPr lang="en-US" sz="900" dirty="0"/>
              <a:t>, </a:t>
            </a:r>
            <a:r>
              <a:rPr lang="en-US" sz="900" i="1" dirty="0"/>
              <a:t>56</a:t>
            </a:r>
            <a:r>
              <a:rPr lang="en-US" sz="900" dirty="0"/>
              <a:t>(4), 519.</a:t>
            </a:r>
          </a:p>
          <a:p>
            <a:pPr marL="0" indent="0">
              <a:spcBef>
                <a:spcPts val="0"/>
              </a:spcBef>
              <a:buNone/>
            </a:pPr>
            <a:r>
              <a:rPr lang="en-US" sz="900" dirty="0"/>
              <a:t>Robinson, L. A., Berman, J. S., &amp; </a:t>
            </a:r>
            <a:r>
              <a:rPr lang="en-US" sz="900" dirty="0" err="1"/>
              <a:t>Neimeyer</a:t>
            </a:r>
            <a:r>
              <a:rPr lang="en-US" sz="900" dirty="0"/>
              <a:t>, R. A. (1990). Psychotherapy for the treatment of depression A comprehensive review of controlled outcome research. </a:t>
            </a:r>
            <a:r>
              <a:rPr lang="en-US" sz="900" i="1" dirty="0"/>
              <a:t>Psychological Bulletin, 108, </a:t>
            </a:r>
            <a:r>
              <a:rPr lang="en-US" sz="900" dirty="0"/>
              <a:t>30-49.</a:t>
            </a:r>
          </a:p>
          <a:p>
            <a:pPr marL="0" indent="0">
              <a:spcBef>
                <a:spcPts val="0"/>
              </a:spcBef>
              <a:buNone/>
            </a:pPr>
            <a:r>
              <a:rPr lang="en-US" sz="900" dirty="0"/>
              <a:t>Scott, J., Colom, F., &amp; </a:t>
            </a:r>
            <a:r>
              <a:rPr lang="en-US" sz="900" dirty="0" err="1"/>
              <a:t>Vieta</a:t>
            </a:r>
            <a:r>
              <a:rPr lang="en-US" sz="900" dirty="0"/>
              <a:t>, E., (2007). A meta-analysis of relapse rates with adjunctive psychological therapies compared to usual psychiatric treatment for bipolar disorders. </a:t>
            </a:r>
            <a:r>
              <a:rPr lang="en-US" sz="900" i="1" dirty="0"/>
              <a:t>International Journal of </a:t>
            </a:r>
            <a:r>
              <a:rPr lang="en-US" sz="900" i="1" dirty="0" err="1"/>
              <a:t>Neuropsychopharmacology</a:t>
            </a:r>
            <a:r>
              <a:rPr lang="en-US" sz="900" i="1" dirty="0"/>
              <a:t>, 10</a:t>
            </a:r>
            <a:r>
              <a:rPr lang="en-US" sz="900" dirty="0"/>
              <a:t>, 123-129. </a:t>
            </a:r>
          </a:p>
          <a:p>
            <a:pPr marL="0" indent="0">
              <a:spcBef>
                <a:spcPts val="0"/>
              </a:spcBef>
              <a:buNone/>
            </a:pPr>
            <a:r>
              <a:rPr lang="en-US" sz="900" dirty="0"/>
              <a:t>Smith, J. D. and Agate, J. (2004). Solutions for overconfidence: Evaluation of an instructional module for counselor trainees. </a:t>
            </a:r>
            <a:r>
              <a:rPr lang="en-US" sz="900" i="1" dirty="0"/>
              <a:t>Counselor Ed</a:t>
            </a:r>
            <a:r>
              <a:rPr lang="en-US" sz="900" dirty="0"/>
              <a:t> </a:t>
            </a:r>
            <a:r>
              <a:rPr lang="en-US" sz="900" i="1" dirty="0" err="1"/>
              <a:t>ucation</a:t>
            </a:r>
            <a:r>
              <a:rPr lang="en-US" sz="900" i="1" dirty="0"/>
              <a:t> &amp; Supervision, 44</a:t>
            </a:r>
            <a:r>
              <a:rPr lang="en-US" sz="900" dirty="0"/>
              <a:t>: 31–43. </a:t>
            </a:r>
            <a:r>
              <a:rPr lang="en-US" sz="900" dirty="0" err="1"/>
              <a:t>doi</a:t>
            </a:r>
            <a:r>
              <a:rPr lang="en-US" sz="900" dirty="0"/>
              <a:t>: 10.1002/j.1556-6978.2004.tb01858.x</a:t>
            </a:r>
          </a:p>
          <a:p>
            <a:pPr marL="0" indent="0">
              <a:spcBef>
                <a:spcPts val="0"/>
              </a:spcBef>
              <a:buNone/>
            </a:pPr>
            <a:r>
              <a:rPr lang="en-US" sz="900" dirty="0" err="1"/>
              <a:t>Szentagotai</a:t>
            </a:r>
            <a:r>
              <a:rPr lang="en-US" sz="900" dirty="0"/>
              <a:t>, A., &amp; David, D. (2010). The efficacy of cognitive-behavioral therapy in bipolar disorder: A quantitative meta-analysis. </a:t>
            </a:r>
            <a:r>
              <a:rPr lang="en-US" sz="900" i="1" dirty="0"/>
              <a:t>Journal of Clinical Psychiatry, 71</a:t>
            </a:r>
            <a:r>
              <a:rPr lang="en-US" sz="900" dirty="0"/>
              <a:t>, 66-72.</a:t>
            </a:r>
          </a:p>
          <a:p>
            <a:pPr marL="0" indent="0">
              <a:spcBef>
                <a:spcPts val="0"/>
              </a:spcBef>
              <a:buNone/>
            </a:pPr>
            <a:r>
              <a:rPr lang="en-US" sz="900" dirty="0" err="1"/>
              <a:t>Wampold</a:t>
            </a:r>
            <a:r>
              <a:rPr lang="en-US" sz="900" dirty="0"/>
              <a:t>, B. E. (2007). Psychotherapy: The humanistic (and effective) treatment. </a:t>
            </a:r>
            <a:r>
              <a:rPr lang="en-US" sz="900" i="1" dirty="0"/>
              <a:t>American Psychologist, 62, </a:t>
            </a:r>
            <a:r>
              <a:rPr lang="en-US" sz="900" dirty="0"/>
              <a:t>857-873.</a:t>
            </a:r>
          </a:p>
          <a:p>
            <a:pPr marL="0" indent="0">
              <a:spcBef>
                <a:spcPts val="0"/>
              </a:spcBef>
              <a:buNone/>
            </a:pPr>
            <a:r>
              <a:rPr lang="en-US" sz="900" dirty="0" err="1"/>
              <a:t>Wampold</a:t>
            </a:r>
            <a:r>
              <a:rPr lang="en-US" sz="900" dirty="0"/>
              <a:t>, B. E., &amp; </a:t>
            </a:r>
            <a:r>
              <a:rPr lang="en-US" sz="900" dirty="0" err="1"/>
              <a:t>Imel</a:t>
            </a:r>
            <a:r>
              <a:rPr lang="en-US" sz="900" dirty="0"/>
              <a:t>, Z. E. (2015). </a:t>
            </a:r>
            <a:r>
              <a:rPr lang="en-US" sz="900" i="1" dirty="0"/>
              <a:t>The great psychotherapy debate: The evidence for what makes psychotherapy work</a:t>
            </a:r>
            <a:r>
              <a:rPr lang="en-US" sz="900" dirty="0"/>
              <a:t>. New York: Routledge.</a:t>
            </a:r>
          </a:p>
          <a:p>
            <a:pPr marL="0" indent="0">
              <a:spcBef>
                <a:spcPts val="0"/>
              </a:spcBef>
              <a:buNone/>
            </a:pPr>
            <a:r>
              <a:rPr lang="en-US" sz="900" dirty="0" err="1"/>
              <a:t>Wampold</a:t>
            </a:r>
            <a:r>
              <a:rPr lang="en-US" sz="900" dirty="0"/>
              <a:t> , B. E. (2010) "The research evidence for the common factors models: A historically situated </a:t>
            </a:r>
            <a:r>
              <a:rPr lang="en-US" sz="900" dirty="0" err="1"/>
              <a:t>pespective</a:t>
            </a:r>
            <a:r>
              <a:rPr lang="en-US" sz="900" dirty="0"/>
              <a:t>." </a:t>
            </a:r>
            <a:r>
              <a:rPr lang="en-US" sz="900" i="1" dirty="0"/>
              <a:t>The Heart &amp; Soul of Change: Delivering What Works in Therapy</a:t>
            </a:r>
            <a:r>
              <a:rPr lang="en-US" sz="900" dirty="0"/>
              <a:t>. By American Psychological Association and B. L. Duncan. 2nd ed. Washington, DC: American Psychological Association, 2010. 267-97. Print.</a:t>
            </a:r>
          </a:p>
          <a:p>
            <a:pPr marL="0" indent="0">
              <a:spcBef>
                <a:spcPts val="0"/>
              </a:spcBef>
              <a:buNone/>
            </a:pPr>
            <a:r>
              <a:rPr lang="en-US" sz="900" dirty="0" err="1"/>
              <a:t>Wampold</a:t>
            </a:r>
            <a:r>
              <a:rPr lang="en-US" sz="900" dirty="0"/>
              <a:t>, B. E., Minami, T., Baskin, T. W., &amp; Tierney, S. C. (2002). A meta (re)analysis of the effects of cognitive therapy versus “other therapies” for depression. </a:t>
            </a:r>
            <a:r>
              <a:rPr lang="en-US" sz="900" i="1" dirty="0"/>
              <a:t>Journal of Affective Disorders, 68</a:t>
            </a:r>
            <a:r>
              <a:rPr lang="en-US" sz="900" dirty="0"/>
              <a:t>, 159-165.</a:t>
            </a:r>
          </a:p>
          <a:p>
            <a:pPr marL="0" indent="0">
              <a:spcBef>
                <a:spcPts val="0"/>
              </a:spcBef>
              <a:buNone/>
            </a:pPr>
            <a:r>
              <a:rPr lang="en-US" sz="900" dirty="0" err="1"/>
              <a:t>Wampold</a:t>
            </a:r>
            <a:r>
              <a:rPr lang="en-US" sz="900" dirty="0"/>
              <a:t>, B. E., </a:t>
            </a:r>
            <a:r>
              <a:rPr lang="en-US" sz="900" dirty="0" err="1"/>
              <a:t>Mondin</a:t>
            </a:r>
            <a:r>
              <a:rPr lang="en-US" sz="900" dirty="0"/>
              <a:t>, G. W., Moody, M., Stich, F., Benson, K., &amp; </a:t>
            </a:r>
            <a:r>
              <a:rPr lang="en-US" sz="900" dirty="0" err="1"/>
              <a:t>Ahn</a:t>
            </a:r>
            <a:r>
              <a:rPr lang="en-US" sz="900" dirty="0"/>
              <a:t>, H. (1997). A meta-analysis of outcome studies comparing bona fide psychotherapies: Empirically, “All must have prizes.” </a:t>
            </a:r>
            <a:r>
              <a:rPr lang="en-US" sz="900" i="1" dirty="0"/>
              <a:t>Psychological Bulletin, 122, </a:t>
            </a:r>
            <a:r>
              <a:rPr lang="en-US" sz="900" dirty="0"/>
              <a:t>203-215.</a:t>
            </a:r>
          </a:p>
          <a:p>
            <a:pPr marL="0" indent="0">
              <a:spcBef>
                <a:spcPts val="0"/>
              </a:spcBef>
              <a:buNone/>
            </a:pPr>
            <a:r>
              <a:rPr lang="en-US" sz="900" dirty="0"/>
              <a:t>Wegner, D. &amp; </a:t>
            </a:r>
            <a:r>
              <a:rPr lang="en-US" sz="900" dirty="0" err="1"/>
              <a:t>Zanakos</a:t>
            </a:r>
            <a:r>
              <a:rPr lang="en-US" sz="900" dirty="0"/>
              <a:t>, S. (1994). Chronic thought suppression. </a:t>
            </a:r>
            <a:r>
              <a:rPr lang="en-US" sz="900" i="1" dirty="0"/>
              <a:t>Journal of Personality, 62</a:t>
            </a:r>
            <a:r>
              <a:rPr lang="en-US" sz="900" dirty="0"/>
              <a:t>, 615-640. doi:10.1111/j.1467-6494.1994.tb00311.x</a:t>
            </a:r>
          </a:p>
          <a:p>
            <a:pPr marL="0" indent="0">
              <a:spcBef>
                <a:spcPts val="0"/>
              </a:spcBef>
              <a:buNone/>
            </a:pPr>
            <a:r>
              <a:rPr lang="en-US" sz="900" dirty="0" err="1"/>
              <a:t>Weisz</a:t>
            </a:r>
            <a:r>
              <a:rPr lang="en-US" sz="900" dirty="0"/>
              <a:t>, J. R., McCarty, C. A., &amp; </a:t>
            </a:r>
            <a:r>
              <a:rPr lang="en-US" sz="900" dirty="0" err="1"/>
              <a:t>Valeri</a:t>
            </a:r>
            <a:r>
              <a:rPr lang="en-US" sz="900" dirty="0"/>
              <a:t>, S. M. (2006). Effects of psychotherapy for depression in children and adolescents: A meta-analysis. </a:t>
            </a:r>
            <a:r>
              <a:rPr lang="en-US" sz="900" i="1" dirty="0"/>
              <a:t>Psychological Bulletin, 132</a:t>
            </a:r>
            <a:r>
              <a:rPr lang="en-US" sz="900" dirty="0"/>
              <a:t>, 132–149.</a:t>
            </a:r>
          </a:p>
          <a:p>
            <a:pPr marL="0" indent="0">
              <a:spcBef>
                <a:spcPts val="0"/>
              </a:spcBef>
              <a:buNone/>
            </a:pPr>
            <a:r>
              <a:rPr lang="en-US" sz="900" dirty="0" err="1"/>
              <a:t>Wolgast</a:t>
            </a:r>
            <a:r>
              <a:rPr lang="en-US" sz="900" dirty="0"/>
              <a:t>, M. (2014). What does the Acceptance And Action Questionnaire (AAQ-II) really measure?. </a:t>
            </a:r>
            <a:r>
              <a:rPr lang="en-US" sz="900" i="1" dirty="0"/>
              <a:t>Behavior Therapy</a:t>
            </a:r>
            <a:r>
              <a:rPr lang="en-US" sz="900" dirty="0"/>
              <a:t>, </a:t>
            </a:r>
            <a:r>
              <a:rPr lang="en-US" sz="900" i="1" dirty="0"/>
              <a:t>45</a:t>
            </a:r>
            <a:r>
              <a:rPr lang="en-US" sz="900" dirty="0"/>
              <a:t>(6), 831-839. doi:10.1016/j.beth.2014.07.002</a:t>
            </a:r>
          </a:p>
          <a:p>
            <a:pPr>
              <a:spcBef>
                <a:spcPts val="0"/>
              </a:spcBef>
            </a:pPr>
            <a:endParaRPr lang="en-US" sz="900" dirty="0"/>
          </a:p>
        </p:txBody>
      </p:sp>
    </p:spTree>
    <p:extLst>
      <p:ext uri="{BB962C8B-B14F-4D97-AF65-F5344CB8AC3E}">
        <p14:creationId xmlns:p14="http://schemas.microsoft.com/office/powerpoint/2010/main" val="1326462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normAutofit/>
          </a:bodyPr>
          <a:lstStyle/>
          <a:p>
            <a:r>
              <a:rPr lang="en-US" sz="2400" dirty="0" smtClean="0"/>
              <a:t>Melissa Daniel</a:t>
            </a:r>
          </a:p>
          <a:p>
            <a:pPr lvl="1"/>
            <a:r>
              <a:rPr lang="en-US" sz="2400" dirty="0" smtClean="0">
                <a:hlinkClick r:id="rId3"/>
              </a:rPr>
              <a:t>mdaniel@mail.Richmont.edu</a:t>
            </a:r>
            <a:endParaRPr lang="en-US" sz="2400" dirty="0" smtClean="0"/>
          </a:p>
          <a:p>
            <a:pPr lvl="1"/>
            <a:endParaRPr lang="en-US" sz="2400" dirty="0"/>
          </a:p>
          <a:p>
            <a:r>
              <a:rPr lang="en-US" sz="2400" dirty="0" smtClean="0"/>
              <a:t>Tim Sisemore</a:t>
            </a:r>
          </a:p>
          <a:p>
            <a:pPr lvl="1"/>
            <a:r>
              <a:rPr lang="en-US" sz="2400" dirty="0" smtClean="0">
                <a:hlinkClick r:id="rId4"/>
              </a:rPr>
              <a:t>tsisemore@Richmont.edu</a:t>
            </a:r>
            <a:r>
              <a:rPr lang="en-US" sz="2400" dirty="0" smtClean="0"/>
              <a:t> </a:t>
            </a:r>
            <a:endParaRPr lang="en-US" sz="2400" dirty="0"/>
          </a:p>
        </p:txBody>
      </p:sp>
    </p:spTree>
    <p:extLst>
      <p:ext uri="{BB962C8B-B14F-4D97-AF65-F5344CB8AC3E}">
        <p14:creationId xmlns:p14="http://schemas.microsoft.com/office/powerpoint/2010/main" val="2196619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24453" y="340042"/>
            <a:ext cx="1450578" cy="2479358"/>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47146" y="6164996"/>
            <a:ext cx="720854" cy="693005"/>
          </a:xfrm>
          <a:prstGeom prst="rect">
            <a:avLst/>
          </a:prstGeom>
        </p:spPr>
      </p:pic>
      <p:sp>
        <p:nvSpPr>
          <p:cNvPr id="6" name="Rectangle 5"/>
          <p:cNvSpPr/>
          <p:nvPr/>
        </p:nvSpPr>
        <p:spPr>
          <a:xfrm>
            <a:off x="1981201" y="399057"/>
            <a:ext cx="5043253" cy="523220"/>
          </a:xfrm>
          <a:prstGeom prst="rect">
            <a:avLst/>
          </a:prstGeom>
          <a:noFill/>
        </p:spPr>
        <p:txBody>
          <a:bodyPr wrap="square" lIns="91440" tIns="45720" rIns="91440" bIns="45720">
            <a:spAutoFit/>
          </a:bodyPr>
          <a:lstStyle/>
          <a:p>
            <a:pPr algn="ctr"/>
            <a:r>
              <a:rPr lang="en-US" sz="2800" b="1" dirty="0">
                <a:ln w="0"/>
                <a:solidFill>
                  <a:schemeClr val="accent1"/>
                </a:solidFill>
                <a:effectLst>
                  <a:outerShdw blurRad="38100" dist="25400" dir="5400000" algn="ctr" rotWithShape="0">
                    <a:srgbClr val="6E747A">
                      <a:alpha val="43000"/>
                    </a:srgbClr>
                  </a:outerShdw>
                </a:effectLst>
              </a:rPr>
              <a:t>Need credit for this session?</a:t>
            </a:r>
          </a:p>
        </p:txBody>
      </p:sp>
      <p:sp>
        <p:nvSpPr>
          <p:cNvPr id="7" name="Rectangle 6"/>
          <p:cNvSpPr/>
          <p:nvPr/>
        </p:nvSpPr>
        <p:spPr>
          <a:xfrm>
            <a:off x="2956644" y="1000887"/>
            <a:ext cx="2942600" cy="830997"/>
          </a:xfrm>
          <a:prstGeom prst="rect">
            <a:avLst/>
          </a:prstGeom>
          <a:noFill/>
        </p:spPr>
        <p:txBody>
          <a:bodyPr wrap="none" lIns="91440" tIns="45720" rIns="91440" bIns="45720">
            <a:spAutoFit/>
          </a:bodyPr>
          <a:lstStyle/>
          <a:p>
            <a:pPr algn="ctr"/>
            <a:r>
              <a:rPr lang="en-US" sz="2400" dirty="0">
                <a:ln w="0"/>
                <a:solidFill>
                  <a:schemeClr val="accent6">
                    <a:lumMod val="75000"/>
                  </a:schemeClr>
                </a:solidFill>
                <a:effectLst>
                  <a:outerShdw blurRad="38100" dist="25400" dir="5400000" algn="ctr" rotWithShape="0">
                    <a:srgbClr val="6E747A">
                      <a:alpha val="43000"/>
                    </a:srgbClr>
                  </a:outerShdw>
                </a:effectLst>
              </a:rPr>
              <a:t>Please don’t forget to </a:t>
            </a:r>
          </a:p>
          <a:p>
            <a:pPr algn="ctr"/>
            <a:r>
              <a:rPr lang="en-US" sz="2400" dirty="0">
                <a:ln w="0"/>
                <a:solidFill>
                  <a:schemeClr val="accent6">
                    <a:lumMod val="75000"/>
                  </a:schemeClr>
                </a:solidFill>
                <a:effectLst>
                  <a:outerShdw blurRad="38100" dist="25400" dir="5400000" algn="ctr" rotWithShape="0">
                    <a:srgbClr val="6E747A">
                      <a:alpha val="43000"/>
                    </a:srgbClr>
                  </a:outerShdw>
                </a:effectLst>
              </a:rPr>
              <a:t>scan out.</a:t>
            </a:r>
          </a:p>
        </p:txBody>
      </p:sp>
      <p:sp>
        <p:nvSpPr>
          <p:cNvPr id="8" name="Rectangle 7"/>
          <p:cNvSpPr/>
          <p:nvPr/>
        </p:nvSpPr>
        <p:spPr>
          <a:xfrm>
            <a:off x="2187110" y="2876238"/>
            <a:ext cx="6386492" cy="2893100"/>
          </a:xfrm>
          <a:prstGeom prst="rect">
            <a:avLst/>
          </a:prstGeom>
          <a:noFill/>
        </p:spPr>
        <p:txBody>
          <a:bodyPr wrap="none" lIns="91440" tIns="45720" rIns="91440" bIns="45720">
            <a:spAutoFit/>
          </a:bodyPr>
          <a:lstStyle/>
          <a:p>
            <a:pPr algn="ctr"/>
            <a:r>
              <a:rPr lang="en-US" sz="3000" b="1" dirty="0">
                <a:ln w="0"/>
                <a:solidFill>
                  <a:schemeClr val="accent1"/>
                </a:solidFill>
                <a:effectLst>
                  <a:outerShdw blurRad="38100" dist="25400" dir="5400000" algn="ctr" rotWithShape="0">
                    <a:srgbClr val="6E747A">
                      <a:alpha val="43000"/>
                    </a:srgbClr>
                  </a:outerShdw>
                </a:effectLst>
              </a:rPr>
              <a:t>What did you think?....</a:t>
            </a:r>
          </a:p>
          <a:p>
            <a:pPr algn="ctr"/>
            <a:endParaRPr lang="en-US" sz="1200" b="1" dirty="0">
              <a:ln w="0"/>
              <a:solidFill>
                <a:schemeClr val="accent1"/>
              </a:solidFill>
              <a:effectLst>
                <a:outerShdw blurRad="38100" dist="25400" dir="5400000" algn="ctr" rotWithShape="0">
                  <a:srgbClr val="6E747A">
                    <a:alpha val="43000"/>
                  </a:srgbClr>
                </a:outerShdw>
              </a:effectLst>
            </a:endParaRPr>
          </a:p>
          <a:p>
            <a:pPr algn="ctr"/>
            <a:r>
              <a:rPr lang="en-US" sz="2400" b="1" dirty="0">
                <a:ln w="0"/>
                <a:solidFill>
                  <a:schemeClr val="accent1"/>
                </a:solidFill>
                <a:effectLst>
                  <a:outerShdw blurRad="38100" dist="25400" dir="5400000" algn="ctr" rotWithShape="0">
                    <a:srgbClr val="6E747A">
                      <a:alpha val="43000"/>
                    </a:srgbClr>
                  </a:outerShdw>
                </a:effectLst>
              </a:rPr>
              <a:t>complete the 3 question </a:t>
            </a:r>
            <a:r>
              <a:rPr lang="en-US" sz="2400" b="1" dirty="0" err="1">
                <a:ln w="0"/>
                <a:solidFill>
                  <a:schemeClr val="accent1"/>
                </a:solidFill>
                <a:effectLst>
                  <a:outerShdw blurRad="38100" dist="25400" dir="5400000" algn="ctr" rotWithShape="0">
                    <a:srgbClr val="6E747A">
                      <a:alpha val="43000"/>
                    </a:srgbClr>
                  </a:outerShdw>
                </a:effectLst>
              </a:rPr>
              <a:t>quickeval</a:t>
            </a:r>
            <a:endParaRPr lang="en-US" sz="2400" b="1" dirty="0">
              <a:ln w="0"/>
              <a:solidFill>
                <a:schemeClr val="accent1"/>
              </a:solidFill>
              <a:effectLst>
                <a:outerShdw blurRad="38100" dist="25400" dir="5400000" algn="ctr" rotWithShape="0">
                  <a:srgbClr val="6E747A">
                    <a:alpha val="43000"/>
                  </a:srgbClr>
                </a:outerShdw>
              </a:effectLst>
            </a:endParaRPr>
          </a:p>
          <a:p>
            <a:pPr algn="ctr"/>
            <a:r>
              <a:rPr lang="en-US" sz="2400" b="1" dirty="0">
                <a:ln w="0"/>
                <a:solidFill>
                  <a:schemeClr val="accent1"/>
                </a:solidFill>
                <a:effectLst>
                  <a:outerShdw blurRad="38100" dist="25400" dir="5400000" algn="ctr" rotWithShape="0">
                    <a:srgbClr val="6E747A">
                      <a:alpha val="43000"/>
                    </a:srgbClr>
                  </a:outerShdw>
                </a:effectLst>
              </a:rPr>
              <a:t>for this session at</a:t>
            </a:r>
          </a:p>
          <a:p>
            <a:pPr algn="ctr"/>
            <a:r>
              <a:rPr lang="en-US" sz="3000" dirty="0">
                <a:ln w="0"/>
                <a:solidFill>
                  <a:schemeClr val="accent6">
                    <a:lumMod val="75000"/>
                  </a:schemeClr>
                </a:solidFill>
              </a:rPr>
              <a:t>https://contextualscience.org/quickeval</a:t>
            </a:r>
          </a:p>
          <a:p>
            <a:pPr algn="ctr"/>
            <a:endParaRPr lang="en-US" sz="3000" b="1" dirty="0">
              <a:ln w="0"/>
              <a:solidFill>
                <a:schemeClr val="accent6">
                  <a:lumMod val="75000"/>
                </a:schemeClr>
              </a:solidFill>
              <a:effectLst>
                <a:outerShdw blurRad="38100" dist="25400" dir="5400000" algn="ctr" rotWithShape="0">
                  <a:srgbClr val="6E747A">
                    <a:alpha val="43000"/>
                  </a:srgbClr>
                </a:outerShdw>
              </a:effectLst>
            </a:endParaRPr>
          </a:p>
          <a:p>
            <a:pPr algn="ctr"/>
            <a:r>
              <a:rPr lang="en-US" sz="3000" dirty="0">
                <a:ln w="0"/>
                <a:solidFill>
                  <a:schemeClr val="accent1"/>
                </a:solidFill>
                <a:effectLst>
                  <a:outerShdw blurRad="38100" dist="25400" dir="5400000" algn="ctr" rotWithShape="0">
                    <a:srgbClr val="6E747A">
                      <a:alpha val="43000"/>
                    </a:srgbClr>
                  </a:outerShdw>
                </a:effectLst>
              </a:rPr>
              <a:t>This was </a:t>
            </a:r>
            <a:r>
              <a:rPr lang="en-US" sz="3000" dirty="0" smtClean="0">
                <a:ln w="0"/>
                <a:solidFill>
                  <a:schemeClr val="accent1"/>
                </a:solidFill>
                <a:effectLst>
                  <a:outerShdw blurRad="38100" dist="25400" dir="5400000" algn="ctr" rotWithShape="0">
                    <a:srgbClr val="6E747A">
                      <a:alpha val="43000"/>
                    </a:srgbClr>
                  </a:outerShdw>
                </a:effectLst>
              </a:rPr>
              <a:t>presentation </a:t>
            </a:r>
            <a:r>
              <a:rPr lang="en-US" sz="3000" u="sng" dirty="0">
                <a:ln w="0"/>
                <a:solidFill>
                  <a:schemeClr val="accent1"/>
                </a:solidFill>
                <a:effectLst>
                  <a:outerShdw blurRad="38100" dist="25400" dir="5400000" algn="ctr" rotWithShape="0">
                    <a:srgbClr val="6E747A">
                      <a:alpha val="43000"/>
                    </a:srgbClr>
                  </a:outerShdw>
                </a:effectLst>
              </a:rPr>
              <a:t># </a:t>
            </a:r>
            <a:r>
              <a:rPr lang="en-US" sz="3200" b="1" dirty="0" smtClean="0"/>
              <a:t>144</a:t>
            </a:r>
            <a:endParaRPr lang="en-US" sz="3000" b="1" u="sng"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83865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6347713" cy="762000"/>
          </a:xfrm>
        </p:spPr>
        <p:txBody>
          <a:bodyPr>
            <a:normAutofit/>
          </a:bodyPr>
          <a:lstStyle/>
          <a:p>
            <a:r>
              <a:rPr lang="en-US" dirty="0" smtClean="0"/>
              <a:t>Disclosure:</a:t>
            </a:r>
            <a:endParaRPr lang="en-US" dirty="0"/>
          </a:p>
        </p:txBody>
      </p:sp>
      <p:sp>
        <p:nvSpPr>
          <p:cNvPr id="3" name="Content Placeholder 2"/>
          <p:cNvSpPr>
            <a:spLocks noGrp="1"/>
          </p:cNvSpPr>
          <p:nvPr>
            <p:ph idx="1"/>
          </p:nvPr>
        </p:nvSpPr>
        <p:spPr>
          <a:xfrm>
            <a:off x="2133599" y="1676401"/>
            <a:ext cx="6347714" cy="3505200"/>
          </a:xfrm>
        </p:spPr>
        <p:txBody>
          <a:bodyPr>
            <a:normAutofit/>
          </a:bodyPr>
          <a:lstStyle/>
          <a:p>
            <a:pPr marL="0" indent="0">
              <a:buNone/>
            </a:pPr>
            <a:r>
              <a:rPr lang="en-US" sz="2000" dirty="0" smtClean="0"/>
              <a:t>Tim </a:t>
            </a:r>
            <a:r>
              <a:rPr lang="en-US" sz="2000" dirty="0" err="1" smtClean="0"/>
              <a:t>Sisemore</a:t>
            </a:r>
            <a:r>
              <a:rPr lang="en-US" sz="2000" dirty="0" smtClean="0"/>
              <a:t>, Jeb Brown, and Melissa Daniel</a:t>
            </a:r>
          </a:p>
          <a:p>
            <a:r>
              <a:rPr lang="en-US" sz="2000" dirty="0" smtClean="0"/>
              <a:t>I have not received and will not receive any commercial support related to this presentation or the work presented in this presentation.</a:t>
            </a:r>
            <a:endParaRPr lang="en-US" sz="2000" dirty="0"/>
          </a:p>
        </p:txBody>
      </p:sp>
    </p:spTree>
    <p:extLst>
      <p:ext uri="{BB962C8B-B14F-4D97-AF65-F5344CB8AC3E}">
        <p14:creationId xmlns:p14="http://schemas.microsoft.com/office/powerpoint/2010/main" val="154012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Psychotherapy Work?</a:t>
            </a:r>
            <a:endParaRPr lang="en-US" dirty="0"/>
          </a:p>
        </p:txBody>
      </p:sp>
      <p:sp>
        <p:nvSpPr>
          <p:cNvPr id="3" name="Content Placeholder 2"/>
          <p:cNvSpPr>
            <a:spLocks noGrp="1"/>
          </p:cNvSpPr>
          <p:nvPr>
            <p:ph idx="1"/>
          </p:nvPr>
        </p:nvSpPr>
        <p:spPr/>
        <p:txBody>
          <a:bodyPr>
            <a:noAutofit/>
          </a:bodyPr>
          <a:lstStyle/>
          <a:p>
            <a:r>
              <a:rPr lang="en-US" sz="2400" dirty="0" smtClean="0"/>
              <a:t>Psychotherapy shown to be efficacious for many concerns vs. placebo</a:t>
            </a:r>
          </a:p>
          <a:p>
            <a:pPr lvl="1"/>
            <a:r>
              <a:rPr lang="en-US" sz="2000" dirty="0" smtClean="0"/>
              <a:t>Depression and other mood disorders (</a:t>
            </a:r>
            <a:r>
              <a:rPr lang="en-US" sz="2000" dirty="0" err="1" smtClean="0"/>
              <a:t>Cujpers</a:t>
            </a:r>
            <a:r>
              <a:rPr lang="en-US" sz="2000" dirty="0" smtClean="0"/>
              <a:t> </a:t>
            </a:r>
            <a:r>
              <a:rPr lang="en-US" sz="2000" dirty="0"/>
              <a:t>et al., 2011; Huntley, Araya, &amp; Salisbury, 2012; </a:t>
            </a:r>
            <a:r>
              <a:rPr lang="en-US" sz="2000" dirty="0" err="1"/>
              <a:t>Weisz</a:t>
            </a:r>
            <a:r>
              <a:rPr lang="en-US" sz="2000" dirty="0"/>
              <a:t>, McCarty, &amp; </a:t>
            </a:r>
            <a:r>
              <a:rPr lang="en-US" sz="2000" dirty="0" err="1"/>
              <a:t>Aleira</a:t>
            </a:r>
            <a:r>
              <a:rPr lang="en-US" sz="2000" dirty="0"/>
              <a:t>, 2006 </a:t>
            </a:r>
            <a:r>
              <a:rPr lang="en-US" sz="2000" dirty="0" smtClean="0"/>
              <a:t>)</a:t>
            </a:r>
          </a:p>
          <a:p>
            <a:pPr lvl="1"/>
            <a:r>
              <a:rPr lang="en-US" sz="2000" dirty="0" smtClean="0"/>
              <a:t>Anxiety disorders (</a:t>
            </a:r>
            <a:r>
              <a:rPr lang="en-US" sz="2000" dirty="0" err="1"/>
              <a:t>Hunot</a:t>
            </a:r>
            <a:r>
              <a:rPr lang="en-US" sz="2000" dirty="0"/>
              <a:t> et al., </a:t>
            </a:r>
            <a:r>
              <a:rPr lang="en-US" sz="2000" dirty="0" smtClean="0"/>
              <a:t>2010)</a:t>
            </a:r>
          </a:p>
          <a:p>
            <a:pPr lvl="1"/>
            <a:r>
              <a:rPr lang="en-US" sz="2000" dirty="0" smtClean="0"/>
              <a:t>PTSD  (</a:t>
            </a:r>
            <a:r>
              <a:rPr lang="en-US" sz="2000" dirty="0" err="1"/>
              <a:t>Bisson</a:t>
            </a:r>
            <a:r>
              <a:rPr lang="en-US" sz="2000" dirty="0"/>
              <a:t> et al., </a:t>
            </a:r>
            <a:r>
              <a:rPr lang="en-US" sz="2000" dirty="0" smtClean="0"/>
              <a:t>2007)</a:t>
            </a:r>
          </a:p>
          <a:p>
            <a:r>
              <a:rPr lang="en-US" sz="2400" dirty="0"/>
              <a:t>Meta-analyses </a:t>
            </a:r>
            <a:r>
              <a:rPr lang="en-US" sz="2400" dirty="0" smtClean="0"/>
              <a:t>have </a:t>
            </a:r>
            <a:r>
              <a:rPr lang="en-US" sz="2400" dirty="0"/>
              <a:t>found that those who seek psychotherapy, across all presenting concerns, receive better outcomes than 80% of those who do not receive treatment (Lambert &amp; Ogles, 2004; </a:t>
            </a:r>
            <a:r>
              <a:rPr lang="en-US" sz="2400" dirty="0" err="1"/>
              <a:t>Wampold</a:t>
            </a:r>
            <a:r>
              <a:rPr lang="en-US" sz="2400" dirty="0"/>
              <a:t>, 2007) </a:t>
            </a:r>
          </a:p>
        </p:txBody>
      </p:sp>
    </p:spTree>
    <p:extLst>
      <p:ext uri="{BB962C8B-B14F-4D97-AF65-F5344CB8AC3E}">
        <p14:creationId xmlns:p14="http://schemas.microsoft.com/office/powerpoint/2010/main" val="61583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Demonstrating value and efficacy of interventions and the profession:</a:t>
            </a:r>
          </a:p>
        </p:txBody>
      </p:sp>
      <p:sp>
        <p:nvSpPr>
          <p:cNvPr id="3" name="Content Placeholder 2"/>
          <p:cNvSpPr>
            <a:spLocks noGrp="1"/>
          </p:cNvSpPr>
          <p:nvPr>
            <p:ph idx="1"/>
          </p:nvPr>
        </p:nvSpPr>
        <p:spPr/>
        <p:txBody>
          <a:bodyPr>
            <a:noAutofit/>
          </a:bodyPr>
          <a:lstStyle/>
          <a:p>
            <a:r>
              <a:rPr lang="en-US" dirty="0" smtClean="0"/>
              <a:t>To current and potential clients</a:t>
            </a:r>
          </a:p>
          <a:p>
            <a:pPr lvl="1"/>
            <a:r>
              <a:rPr lang="en-US" dirty="0" smtClean="0"/>
              <a:t>Rising supply and falling </a:t>
            </a:r>
            <a:r>
              <a:rPr lang="en-US" dirty="0"/>
              <a:t>demand for counselors (</a:t>
            </a:r>
            <a:r>
              <a:rPr lang="en-US" dirty="0" err="1"/>
              <a:t>Wampold</a:t>
            </a:r>
            <a:r>
              <a:rPr lang="en-US" dirty="0"/>
              <a:t>, 2010</a:t>
            </a:r>
            <a:r>
              <a:rPr lang="en-US" dirty="0" smtClean="0"/>
              <a:t>)</a:t>
            </a:r>
          </a:p>
          <a:p>
            <a:pPr lvl="1"/>
            <a:r>
              <a:rPr lang="en-US" dirty="0" smtClean="0"/>
              <a:t>Decreased stigma toward mental health, but growing concerns over efficacy of counseling and psychotherapy (Harris Poll, 2004)</a:t>
            </a:r>
          </a:p>
          <a:p>
            <a:pPr lvl="1"/>
            <a:r>
              <a:rPr lang="en-US" dirty="0" smtClean="0"/>
              <a:t>Growing number of mental health consumers seeking psychiatric interventions in the absence of psychotherapy </a:t>
            </a:r>
            <a:r>
              <a:rPr lang="en-US" dirty="0"/>
              <a:t>(Mark et al., 2005; </a:t>
            </a:r>
            <a:r>
              <a:rPr lang="en-US" dirty="0" err="1"/>
              <a:t>Olfson</a:t>
            </a:r>
            <a:r>
              <a:rPr lang="en-US" dirty="0"/>
              <a:t> et al., 2002) </a:t>
            </a:r>
            <a:endParaRPr lang="en-US" dirty="0" smtClean="0"/>
          </a:p>
          <a:p>
            <a:r>
              <a:rPr lang="en-US" dirty="0" smtClean="0"/>
              <a:t>To managed care</a:t>
            </a:r>
          </a:p>
          <a:p>
            <a:pPr lvl="1"/>
            <a:r>
              <a:rPr lang="en-US" dirty="0"/>
              <a:t>Increasing amount of counselors’ income comes from managed care (Harris Poll, 2004</a:t>
            </a:r>
            <a:r>
              <a:rPr lang="en-US" dirty="0" smtClean="0"/>
              <a:t>)</a:t>
            </a:r>
          </a:p>
          <a:p>
            <a:pPr lvl="1"/>
            <a:r>
              <a:rPr lang="en-US" dirty="0" smtClean="0"/>
              <a:t>In our best interest for the people who write our checks to believe in our work</a:t>
            </a:r>
          </a:p>
          <a:p>
            <a:r>
              <a:rPr lang="en-US" dirty="0" smtClean="0"/>
              <a:t>To ourselves</a:t>
            </a:r>
          </a:p>
          <a:p>
            <a:pPr lvl="1"/>
            <a:r>
              <a:rPr lang="en-US" dirty="0" smtClean="0"/>
              <a:t>Counselor effectiveness improves when we receive feedback</a:t>
            </a:r>
            <a:endParaRPr lang="en-US" dirty="0"/>
          </a:p>
        </p:txBody>
      </p:sp>
    </p:spTree>
    <p:extLst>
      <p:ext uri="{BB962C8B-B14F-4D97-AF65-F5344CB8AC3E}">
        <p14:creationId xmlns:p14="http://schemas.microsoft.com/office/powerpoint/2010/main" val="87438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Debate</a:t>
            </a:r>
            <a:endParaRPr lang="en-US" dirty="0"/>
          </a:p>
        </p:txBody>
      </p:sp>
      <p:sp>
        <p:nvSpPr>
          <p:cNvPr id="3" name="Content Placeholder 2"/>
          <p:cNvSpPr>
            <a:spLocks noGrp="1"/>
          </p:cNvSpPr>
          <p:nvPr>
            <p:ph idx="1"/>
          </p:nvPr>
        </p:nvSpPr>
        <p:spPr/>
        <p:txBody>
          <a:bodyPr>
            <a:noAutofit/>
          </a:bodyPr>
          <a:lstStyle/>
          <a:p>
            <a:r>
              <a:rPr lang="en-US" sz="2000" dirty="0" smtClean="0"/>
              <a:t>The “Dodo bird verdict” </a:t>
            </a:r>
          </a:p>
          <a:p>
            <a:pPr lvl="1"/>
            <a:r>
              <a:rPr lang="en-US" sz="1800" dirty="0" smtClean="0"/>
              <a:t>Specific interventions have failed to show significantly better outcomes than others (</a:t>
            </a:r>
            <a:r>
              <a:rPr lang="en-US" sz="1800" dirty="0"/>
              <a:t>Huntley, Araya, &amp; Salisbury, 2012; Robinson, Berman, &amp; </a:t>
            </a:r>
            <a:r>
              <a:rPr lang="en-US" sz="1800" dirty="0" err="1"/>
              <a:t>Neimeyer</a:t>
            </a:r>
            <a:r>
              <a:rPr lang="en-US" sz="1800" dirty="0"/>
              <a:t>, 1990; </a:t>
            </a:r>
            <a:r>
              <a:rPr lang="en-US" sz="1800" dirty="0" err="1"/>
              <a:t>Wampold</a:t>
            </a:r>
            <a:r>
              <a:rPr lang="en-US" sz="1800" dirty="0"/>
              <a:t>, Minami, Baskin, &amp; Tierney, 2002</a:t>
            </a:r>
            <a:r>
              <a:rPr lang="en-US" sz="1800" dirty="0" smtClean="0"/>
              <a:t>)</a:t>
            </a:r>
          </a:p>
          <a:p>
            <a:pPr lvl="1"/>
            <a:r>
              <a:rPr lang="en-US" sz="1800" dirty="0" smtClean="0"/>
              <a:t>Intervention is estimated to contribute less than 1% to efficacy of treatment (</a:t>
            </a:r>
            <a:r>
              <a:rPr lang="en-US" sz="1800" dirty="0" err="1" smtClean="0"/>
              <a:t>Wampold</a:t>
            </a:r>
            <a:r>
              <a:rPr lang="en-US" sz="1800" dirty="0" smtClean="0"/>
              <a:t> et al., 1997)</a:t>
            </a:r>
          </a:p>
          <a:p>
            <a:pPr lvl="1"/>
            <a:r>
              <a:rPr lang="en-US" sz="1800" dirty="0" smtClean="0"/>
              <a:t>“All have won, and must have prizes!”</a:t>
            </a:r>
          </a:p>
          <a:p>
            <a:r>
              <a:rPr lang="en-US" sz="2000" dirty="0" smtClean="0"/>
              <a:t>Common factors </a:t>
            </a:r>
            <a:r>
              <a:rPr lang="en-US" sz="2000" dirty="0"/>
              <a:t>(</a:t>
            </a:r>
            <a:r>
              <a:rPr lang="en-US" sz="2000" dirty="0" err="1"/>
              <a:t>Rosenzweig</a:t>
            </a:r>
            <a:r>
              <a:rPr lang="en-US" sz="2000" dirty="0"/>
              <a:t>, </a:t>
            </a:r>
            <a:r>
              <a:rPr lang="en-US" sz="2000" dirty="0" smtClean="0"/>
              <a:t>1936)</a:t>
            </a:r>
          </a:p>
          <a:p>
            <a:pPr lvl="1"/>
            <a:r>
              <a:rPr lang="en-US" sz="1800" dirty="0" smtClean="0"/>
              <a:t>Components of therapy that are not specific to one modality or intervention</a:t>
            </a:r>
          </a:p>
          <a:p>
            <a:pPr lvl="1"/>
            <a:r>
              <a:rPr lang="en-US" sz="1800" dirty="0" err="1" smtClean="0"/>
              <a:t>Wampold</a:t>
            </a:r>
            <a:r>
              <a:rPr lang="en-US" sz="1800" dirty="0" smtClean="0"/>
              <a:t> </a:t>
            </a:r>
            <a:r>
              <a:rPr lang="en-US" sz="1800" dirty="0"/>
              <a:t>(2001) suggests that </a:t>
            </a:r>
            <a:r>
              <a:rPr lang="en-US" sz="1800" dirty="0" smtClean="0"/>
              <a:t>common </a:t>
            </a:r>
            <a:r>
              <a:rPr lang="en-US" sz="1800" dirty="0"/>
              <a:t>factors are more important to treatment outcomes than specific </a:t>
            </a:r>
            <a:r>
              <a:rPr lang="en-US" sz="1800" dirty="0" smtClean="0"/>
              <a:t>interventions</a:t>
            </a:r>
            <a:endParaRPr lang="en-US" sz="1800" dirty="0"/>
          </a:p>
          <a:p>
            <a:pPr marL="0" indent="0">
              <a:buNone/>
            </a:pPr>
            <a:endParaRPr lang="en-US" sz="2000" dirty="0" smtClean="0"/>
          </a:p>
        </p:txBody>
      </p:sp>
    </p:spTree>
    <p:extLst>
      <p:ext uri="{BB962C8B-B14F-4D97-AF65-F5344CB8AC3E}">
        <p14:creationId xmlns:p14="http://schemas.microsoft.com/office/powerpoint/2010/main" val="1132410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sum… alliance + “buying in” (</a:t>
            </a:r>
            <a:r>
              <a:rPr lang="en-US" dirty="0" err="1" smtClean="0"/>
              <a:t>Wampold</a:t>
            </a:r>
            <a:r>
              <a:rPr lang="en-US" dirty="0" smtClean="0"/>
              <a:t> &amp; </a:t>
            </a:r>
            <a:r>
              <a:rPr lang="en-US" dirty="0" err="1" smtClean="0"/>
              <a:t>Imel</a:t>
            </a:r>
            <a:r>
              <a:rPr lang="en-US" dirty="0" smtClean="0"/>
              <a:t>, 2015)</a:t>
            </a:r>
            <a:endParaRPr lang="en-US" dirty="0"/>
          </a:p>
        </p:txBody>
      </p:sp>
      <p:sp>
        <p:nvSpPr>
          <p:cNvPr id="3" name="Content Placeholder 2"/>
          <p:cNvSpPr>
            <a:spLocks noGrp="1"/>
          </p:cNvSpPr>
          <p:nvPr>
            <p:ph idx="1"/>
          </p:nvPr>
        </p:nvSpPr>
        <p:spPr/>
        <p:txBody>
          <a:bodyPr>
            <a:normAutofit/>
          </a:bodyPr>
          <a:lstStyle/>
          <a:p>
            <a:r>
              <a:rPr lang="en-US" sz="2400" dirty="0" smtClean="0"/>
              <a:t>Arguably the factors most responsible for outcomes</a:t>
            </a:r>
            <a:endParaRPr lang="en-US" sz="2400" dirty="0"/>
          </a:p>
          <a:p>
            <a:r>
              <a:rPr lang="en-US" sz="2400" dirty="0" smtClean="0"/>
              <a:t>Alliance</a:t>
            </a:r>
          </a:p>
          <a:p>
            <a:pPr lvl="1"/>
            <a:r>
              <a:rPr lang="en-US" sz="2000" dirty="0" smtClean="0"/>
              <a:t>Genuine relationship as a catalyst for change</a:t>
            </a:r>
          </a:p>
          <a:p>
            <a:pPr lvl="1"/>
            <a:r>
              <a:rPr lang="en-US" sz="2000" dirty="0" smtClean="0"/>
              <a:t>Some contributors such as clinician characteristics (empathy, warmth, etc.)</a:t>
            </a:r>
          </a:p>
          <a:p>
            <a:r>
              <a:rPr lang="en-US" sz="2400" dirty="0" smtClean="0"/>
              <a:t>Buy-In</a:t>
            </a:r>
          </a:p>
          <a:p>
            <a:pPr lvl="1"/>
            <a:r>
              <a:rPr lang="en-US" sz="2000" dirty="0" smtClean="0"/>
              <a:t>Client’s and therapist’s mutual belief in the process of therapy</a:t>
            </a:r>
          </a:p>
          <a:p>
            <a:pPr lvl="1"/>
            <a:r>
              <a:rPr lang="en-US" sz="2000" dirty="0" smtClean="0"/>
              <a:t>Common internship task: learning to “trust the process”</a:t>
            </a:r>
          </a:p>
        </p:txBody>
      </p:sp>
    </p:spTree>
    <p:extLst>
      <p:ext uri="{BB962C8B-B14F-4D97-AF65-F5344CB8AC3E}">
        <p14:creationId xmlns:p14="http://schemas.microsoft.com/office/powerpoint/2010/main" val="1018218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Autofit/>
          </a:bodyPr>
          <a:lstStyle/>
          <a:p>
            <a:r>
              <a:rPr lang="en-US" dirty="0"/>
              <a:t>What explains the impact of the relationship?</a:t>
            </a:r>
          </a:p>
          <a:p>
            <a:pPr lvl="1"/>
            <a:r>
              <a:rPr lang="en-US" dirty="0"/>
              <a:t>Identified components, such as warmth and empathy, more descriptive than explanatory</a:t>
            </a:r>
          </a:p>
          <a:p>
            <a:r>
              <a:rPr lang="en-US" dirty="0" smtClean="0"/>
              <a:t>Therapeutic alliance is so effective because of the collaboration and relationship itself (</a:t>
            </a:r>
            <a:r>
              <a:rPr lang="en-US" dirty="0" err="1" smtClean="0"/>
              <a:t>Wampold</a:t>
            </a:r>
            <a:r>
              <a:rPr lang="en-US" dirty="0" smtClean="0"/>
              <a:t> </a:t>
            </a:r>
            <a:r>
              <a:rPr lang="en-US" dirty="0"/>
              <a:t>&amp; </a:t>
            </a:r>
            <a:r>
              <a:rPr lang="en-US" dirty="0" err="1"/>
              <a:t>Imel</a:t>
            </a:r>
            <a:r>
              <a:rPr lang="en-US" dirty="0"/>
              <a:t>, </a:t>
            </a:r>
            <a:r>
              <a:rPr lang="en-US" dirty="0" smtClean="0"/>
              <a:t>2015)</a:t>
            </a:r>
          </a:p>
          <a:p>
            <a:pPr lvl="1"/>
            <a:r>
              <a:rPr lang="en-US" dirty="0" smtClean="0"/>
              <a:t>Circular reasoning?</a:t>
            </a:r>
          </a:p>
          <a:p>
            <a:r>
              <a:rPr lang="en-US" dirty="0" smtClean="0"/>
              <a:t>Therapeutic alliance does not develop much after initial stages of treatment, even though clients continue improving (</a:t>
            </a:r>
            <a:r>
              <a:rPr lang="en-US" dirty="0"/>
              <a:t>Bachelor and Horvath, 1999) </a:t>
            </a:r>
            <a:endParaRPr lang="en-US" dirty="0" smtClean="0"/>
          </a:p>
          <a:p>
            <a:r>
              <a:rPr lang="en-US" dirty="0" smtClean="0"/>
              <a:t>Alliance also does not exist in the absence of treatment (</a:t>
            </a:r>
            <a:r>
              <a:rPr lang="en-US" dirty="0"/>
              <a:t>Norcross, </a:t>
            </a:r>
            <a:r>
              <a:rPr lang="en-US" dirty="0" smtClean="0"/>
              <a:t>2010)</a:t>
            </a:r>
          </a:p>
          <a:p>
            <a:r>
              <a:rPr lang="en-US" dirty="0" smtClean="0"/>
              <a:t>“The relationship is effective because of the alliance” may not be the most precise and satisfactory answer</a:t>
            </a:r>
          </a:p>
        </p:txBody>
      </p:sp>
    </p:spTree>
    <p:extLst>
      <p:ext uri="{BB962C8B-B14F-4D97-AF65-F5344CB8AC3E}">
        <p14:creationId xmlns:p14="http://schemas.microsoft.com/office/powerpoint/2010/main" val="2041469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Psychological Flexibility (Hayes &amp; Lillis, 2012)</a:t>
            </a:r>
            <a:endParaRPr lang="en-US" dirty="0"/>
          </a:p>
        </p:txBody>
      </p:sp>
      <p:sp>
        <p:nvSpPr>
          <p:cNvPr id="3" name="Content Placeholder 2"/>
          <p:cNvSpPr>
            <a:spLocks noGrp="1"/>
          </p:cNvSpPr>
          <p:nvPr>
            <p:ph idx="1"/>
          </p:nvPr>
        </p:nvSpPr>
        <p:spPr/>
        <p:txBody>
          <a:bodyPr>
            <a:normAutofit/>
          </a:bodyPr>
          <a:lstStyle/>
          <a:p>
            <a:r>
              <a:rPr lang="en-US" sz="2000" dirty="0" smtClean="0"/>
              <a:t>The willingness to engage with the present</a:t>
            </a:r>
          </a:p>
          <a:p>
            <a:pPr lvl="1"/>
            <a:r>
              <a:rPr lang="en-US" sz="1800" dirty="0" smtClean="0"/>
              <a:t>Opposite of experiential avoidance</a:t>
            </a:r>
          </a:p>
          <a:p>
            <a:r>
              <a:rPr lang="en-US" sz="2000" dirty="0" smtClean="0"/>
              <a:t>Flexibility as a clinician characteristic</a:t>
            </a:r>
          </a:p>
          <a:p>
            <a:pPr lvl="1"/>
            <a:r>
              <a:rPr lang="en-US" sz="1800" dirty="0" smtClean="0"/>
              <a:t>Change within the ACT model cannot happen without the therapist’s willingness to model and practice flexibility</a:t>
            </a:r>
          </a:p>
          <a:p>
            <a:r>
              <a:rPr lang="en-US" sz="2000" dirty="0" smtClean="0"/>
              <a:t>Flexibility leading to more effective counselors, even in the absence of technique or confidence (</a:t>
            </a:r>
            <a:r>
              <a:rPr lang="en-US" sz="2000" dirty="0" err="1" smtClean="0"/>
              <a:t>Lappalainen</a:t>
            </a:r>
            <a:r>
              <a:rPr lang="en-US" sz="2000" dirty="0" smtClean="0"/>
              <a:t> et al., 2007). </a:t>
            </a:r>
          </a:p>
          <a:p>
            <a:r>
              <a:rPr lang="en-US" sz="2000" dirty="0" smtClean="0"/>
              <a:t>Is this the active ingredient?</a:t>
            </a:r>
          </a:p>
          <a:p>
            <a:pPr lvl="1"/>
            <a:r>
              <a:rPr lang="en-US" sz="1800" dirty="0" smtClean="0"/>
              <a:t>Common factors engaging and building flexibility </a:t>
            </a:r>
            <a:r>
              <a:rPr lang="en-US" sz="1800" dirty="0" smtClean="0">
                <a:sym typeface="Wingdings"/>
              </a:rPr>
              <a:t> explains outcomes for different treatment modalities</a:t>
            </a:r>
            <a:endParaRPr lang="en-US" sz="1800" dirty="0" smtClean="0"/>
          </a:p>
        </p:txBody>
      </p:sp>
    </p:spTree>
    <p:extLst>
      <p:ext uri="{BB962C8B-B14F-4D97-AF65-F5344CB8AC3E}">
        <p14:creationId xmlns:p14="http://schemas.microsoft.com/office/powerpoint/2010/main" val="1489879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24050</TotalTime>
  <Words>1695</Words>
  <Application>Microsoft Office PowerPoint</Application>
  <PresentationFormat>Widescreen</PresentationFormat>
  <Paragraphs>258</Paragraphs>
  <Slides>24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Constantia</vt:lpstr>
      <vt:lpstr>Franklin Gothic Book</vt:lpstr>
      <vt:lpstr>Times New Roman</vt:lpstr>
      <vt:lpstr>Wingdings</vt:lpstr>
      <vt:lpstr>Wingdings 3</vt:lpstr>
      <vt:lpstr>Facet</vt:lpstr>
      <vt:lpstr>The Relationship between Psychological Flexibility and Therapy Outcomes</vt:lpstr>
      <vt:lpstr>PowerPoint Presentation</vt:lpstr>
      <vt:lpstr>Disclosure:</vt:lpstr>
      <vt:lpstr>Does Psychotherapy Work?</vt:lpstr>
      <vt:lpstr>Demonstrating value and efficacy of interventions and the profession:</vt:lpstr>
      <vt:lpstr>The Great Debate</vt:lpstr>
      <vt:lpstr>In sum… alliance + “buying in” (Wampold &amp; Imel, 2015)</vt:lpstr>
      <vt:lpstr>Questions</vt:lpstr>
      <vt:lpstr>Psychological Flexibility (Hayes &amp; Lillis, 2012)</vt:lpstr>
      <vt:lpstr>Hypothesis</vt:lpstr>
      <vt:lpstr>Procedures, Subjects</vt:lpstr>
      <vt:lpstr>Measure</vt:lpstr>
      <vt:lpstr>Measure</vt:lpstr>
      <vt:lpstr>Data Analysis</vt:lpstr>
      <vt:lpstr>Data Analysis</vt:lpstr>
      <vt:lpstr>Data Analysis</vt:lpstr>
      <vt:lpstr>Data Analysis</vt:lpstr>
      <vt:lpstr>Results</vt:lpstr>
      <vt:lpstr>Conclusions and Discussion</vt:lpstr>
      <vt:lpstr>Future Research</vt:lpstr>
      <vt:lpstr>References pg 1, or… follow this link</vt:lpstr>
      <vt:lpstr>References pg 2, or… follow this link</vt:lpstr>
      <vt:lpstr>Thank you for coming!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Psychological Flexibility and Therapy Outcomes</dc:title>
  <dc:creator>Wallace, Melissa J</dc:creator>
  <cp:lastModifiedBy>Tim Sisemore</cp:lastModifiedBy>
  <cp:revision>41</cp:revision>
  <dcterms:created xsi:type="dcterms:W3CDTF">2016-01-14T20:32:02Z</dcterms:created>
  <dcterms:modified xsi:type="dcterms:W3CDTF">2016-06-13T18:51:31Z</dcterms:modified>
</cp:coreProperties>
</file>